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Lst>
  <p:sldSz cx="18288000" cy="10287000"/>
  <p:notesSz cx="6858000" cy="9144000"/>
  <p:embeddedFontLst>
    <p:embeddedFont>
      <p:font typeface="Calibri" panose="020F0502020204030204" pitchFamily="34" charset="0"/>
      <p:regular r:id="rId30"/>
      <p:bold r:id="rId31"/>
      <p:italic r:id="rId32"/>
      <p:boldItalic r:id="rId33"/>
    </p:embeddedFont>
    <p:embeddedFont>
      <p:font typeface="Canva Sans" panose="020B0604020202020204" charset="0"/>
      <p:regular r:id="rId34"/>
    </p:embeddedFont>
    <p:embeddedFont>
      <p:font typeface="Canva Sans Bold" panose="020B0604020202020204" charset="0"/>
      <p:regular r:id="rId35"/>
    </p:embeddedFont>
    <p:embeddedFont>
      <p:font typeface="DM Sans" pitchFamily="2" charset="0"/>
      <p:regular r:id="rId36"/>
    </p:embeddedFont>
    <p:embeddedFont>
      <p:font typeface="DM Sans Bold" charset="0"/>
      <p:regular r:id="rId37"/>
    </p:embeddedFont>
    <p:embeddedFont>
      <p:font typeface="DM Sans Italics" panose="020B0604020202020204" charset="0"/>
      <p:regular r:id="rId38"/>
    </p:embeddedFont>
    <p:embeddedFont>
      <p:font typeface="Montserrat Classic Bold" panose="020B0604020202020204" charset="0"/>
      <p:regular r:id="rId39"/>
    </p:embeddedFont>
    <p:embeddedFont>
      <p:font typeface="Oswald Bold" panose="020B0604020202020204" charset="0"/>
      <p:regular r:id="rId4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62" d="100"/>
          <a:sy n="62" d="100"/>
        </p:scale>
        <p:origin x="540" y="2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0.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5.fntdata"/><Relationship Id="rId42"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4.fntdata"/><Relationship Id="rId38" Type="http://schemas.openxmlformats.org/officeDocument/2006/relationships/font" Target="fonts/font9.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font" Target="fonts/font11.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2.fntdata"/><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font" Target="fonts/font6.fntdata"/><Relationship Id="rId43"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12/13/2023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12/13/2023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12/13/2023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12/13/2023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12/13/2023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4.jpe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30.svg"/></Relationships>
</file>

<file path=ppt/slides/_rels/slide11.xml.rels><?xml version="1.0" encoding="UTF-8" standalone="yes"?>
<Relationships xmlns="http://schemas.openxmlformats.org/package/2006/relationships"><Relationship Id="rId8" Type="http://schemas.openxmlformats.org/officeDocument/2006/relationships/image" Target="../media/image36.sv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4.svg"/><Relationship Id="rId5" Type="http://schemas.openxmlformats.org/officeDocument/2006/relationships/image" Target="../media/image33.png"/><Relationship Id="rId10" Type="http://schemas.openxmlformats.org/officeDocument/2006/relationships/image" Target="../media/image3.svg"/><Relationship Id="rId4" Type="http://schemas.openxmlformats.org/officeDocument/2006/relationships/image" Target="../media/image32.svg"/><Relationship Id="rId9" Type="http://schemas.openxmlformats.org/officeDocument/2006/relationships/image" Target="../media/image2.png"/></Relationships>
</file>

<file path=ppt/slides/_rels/slide12.xml.rels><?xml version="1.0" encoding="UTF-8" standalone="yes"?>
<Relationships xmlns="http://schemas.openxmlformats.org/package/2006/relationships"><Relationship Id="rId8" Type="http://schemas.openxmlformats.org/officeDocument/2006/relationships/image" Target="../media/image36.svg"/><Relationship Id="rId13" Type="http://schemas.openxmlformats.org/officeDocument/2006/relationships/image" Target="../media/image39.png"/><Relationship Id="rId3" Type="http://schemas.openxmlformats.org/officeDocument/2006/relationships/image" Target="../media/image31.png"/><Relationship Id="rId7" Type="http://schemas.openxmlformats.org/officeDocument/2006/relationships/image" Target="../media/image35.png"/><Relationship Id="rId12" Type="http://schemas.openxmlformats.org/officeDocument/2006/relationships/image" Target="../media/image38.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4.svg"/><Relationship Id="rId11" Type="http://schemas.openxmlformats.org/officeDocument/2006/relationships/image" Target="../media/image37.png"/><Relationship Id="rId5" Type="http://schemas.openxmlformats.org/officeDocument/2006/relationships/image" Target="../media/image33.png"/><Relationship Id="rId10" Type="http://schemas.openxmlformats.org/officeDocument/2006/relationships/image" Target="../media/image3.svg"/><Relationship Id="rId4" Type="http://schemas.openxmlformats.org/officeDocument/2006/relationships/image" Target="../media/image32.svg"/><Relationship Id="rId9" Type="http://schemas.openxmlformats.org/officeDocument/2006/relationships/image" Target="../media/image2.png"/><Relationship Id="rId14" Type="http://schemas.openxmlformats.org/officeDocument/2006/relationships/image" Target="../media/image40.svg"/></Relationships>
</file>

<file path=ppt/slides/_rels/slide13.xml.rels><?xml version="1.0" encoding="UTF-8" standalone="yes"?>
<Relationships xmlns="http://schemas.openxmlformats.org/package/2006/relationships"><Relationship Id="rId8" Type="http://schemas.openxmlformats.org/officeDocument/2006/relationships/image" Target="../media/image38.svg"/><Relationship Id="rId13" Type="http://schemas.openxmlformats.org/officeDocument/2006/relationships/image" Target="../media/image43.png"/><Relationship Id="rId3" Type="http://schemas.openxmlformats.org/officeDocument/2006/relationships/image" Target="../media/image2.png"/><Relationship Id="rId7" Type="http://schemas.openxmlformats.org/officeDocument/2006/relationships/image" Target="../media/image37.png"/><Relationship Id="rId12" Type="http://schemas.openxmlformats.org/officeDocument/2006/relationships/image" Target="../media/image34.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2.svg"/><Relationship Id="rId11" Type="http://schemas.openxmlformats.org/officeDocument/2006/relationships/image" Target="../media/image33.png"/><Relationship Id="rId5" Type="http://schemas.openxmlformats.org/officeDocument/2006/relationships/image" Target="../media/image31.png"/><Relationship Id="rId10" Type="http://schemas.openxmlformats.org/officeDocument/2006/relationships/image" Target="../media/image42.svg"/><Relationship Id="rId4" Type="http://schemas.openxmlformats.org/officeDocument/2006/relationships/image" Target="../media/image3.svg"/><Relationship Id="rId9" Type="http://schemas.openxmlformats.org/officeDocument/2006/relationships/image" Target="../media/image41.png"/><Relationship Id="rId14" Type="http://schemas.openxmlformats.org/officeDocument/2006/relationships/image" Target="../media/image44.svg"/></Relationships>
</file>

<file path=ppt/slides/_rels/slide14.xml.rels><?xml version="1.0" encoding="UTF-8" standalone="yes"?>
<Relationships xmlns="http://schemas.openxmlformats.org/package/2006/relationships"><Relationship Id="rId8" Type="http://schemas.openxmlformats.org/officeDocument/2006/relationships/image" Target="../media/image49.png"/><Relationship Id="rId13" Type="http://schemas.openxmlformats.org/officeDocument/2006/relationships/image" Target="../media/image54.svg"/><Relationship Id="rId3" Type="http://schemas.openxmlformats.org/officeDocument/2006/relationships/image" Target="../media/image5.png"/><Relationship Id="rId7" Type="http://schemas.openxmlformats.org/officeDocument/2006/relationships/image" Target="../media/image48.svg"/><Relationship Id="rId12" Type="http://schemas.openxmlformats.org/officeDocument/2006/relationships/image" Target="../media/image53.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7.png"/><Relationship Id="rId11" Type="http://schemas.openxmlformats.org/officeDocument/2006/relationships/image" Target="../media/image52.svg"/><Relationship Id="rId5" Type="http://schemas.openxmlformats.org/officeDocument/2006/relationships/image" Target="../media/image46.svg"/><Relationship Id="rId10" Type="http://schemas.openxmlformats.org/officeDocument/2006/relationships/image" Target="../media/image51.png"/><Relationship Id="rId4" Type="http://schemas.openxmlformats.org/officeDocument/2006/relationships/image" Target="../media/image45.png"/><Relationship Id="rId9" Type="http://schemas.openxmlformats.org/officeDocument/2006/relationships/image" Target="../media/image50.svg"/></Relationships>
</file>

<file path=ppt/slides/_rels/slide15.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11.jpeg"/></Relationships>
</file>

<file path=ppt/slides/_rels/slide16.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3.svg"/><Relationship Id="rId7" Type="http://schemas.openxmlformats.org/officeDocument/2006/relationships/image" Target="../media/image56.png"/><Relationship Id="rId12" Type="http://schemas.openxmlformats.org/officeDocument/2006/relationships/image" Target="../media/image61.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55.png"/><Relationship Id="rId11" Type="http://schemas.openxmlformats.org/officeDocument/2006/relationships/image" Target="../media/image60.png"/><Relationship Id="rId5" Type="http://schemas.openxmlformats.org/officeDocument/2006/relationships/image" Target="../media/image17.svg"/><Relationship Id="rId10" Type="http://schemas.openxmlformats.org/officeDocument/2006/relationships/image" Target="../media/image59.png"/><Relationship Id="rId4" Type="http://schemas.openxmlformats.org/officeDocument/2006/relationships/image" Target="../media/image16.png"/><Relationship Id="rId9" Type="http://schemas.openxmlformats.org/officeDocument/2006/relationships/image" Target="../media/image58.png"/></Relationships>
</file>

<file path=ppt/slides/_rels/slide17.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5.png"/></Relationships>
</file>

<file path=ppt/slides/_rels/slide18.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5.png"/></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64.svg"/><Relationship Id="rId4" Type="http://schemas.openxmlformats.org/officeDocument/2006/relationships/image" Target="../media/image63.png"/></Relationships>
</file>

<file path=ppt/slides/_rels/slide2.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5.png"/><Relationship Id="rId7" Type="http://schemas.openxmlformats.org/officeDocument/2006/relationships/image" Target="../media/image9.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svg"/><Relationship Id="rId4" Type="http://schemas.openxmlformats.org/officeDocument/2006/relationships/image" Target="../media/image6.png"/><Relationship Id="rId9" Type="http://schemas.openxmlformats.org/officeDocument/2006/relationships/image" Target="../media/image3.svg"/></Relationships>
</file>

<file path=ppt/slides/_rels/slide20.xml.rels><?xml version="1.0" encoding="UTF-8" standalone="yes"?>
<Relationships xmlns="http://schemas.openxmlformats.org/package/2006/relationships"><Relationship Id="rId8" Type="http://schemas.openxmlformats.org/officeDocument/2006/relationships/image" Target="../media/image67.png"/><Relationship Id="rId13" Type="http://schemas.openxmlformats.org/officeDocument/2006/relationships/image" Target="../media/image72.svg"/><Relationship Id="rId3" Type="http://schemas.openxmlformats.org/officeDocument/2006/relationships/image" Target="../media/image3.svg"/><Relationship Id="rId7" Type="http://schemas.openxmlformats.org/officeDocument/2006/relationships/image" Target="../media/image66.svg"/><Relationship Id="rId12" Type="http://schemas.openxmlformats.org/officeDocument/2006/relationships/image" Target="../media/image71.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5.png"/><Relationship Id="rId11" Type="http://schemas.openxmlformats.org/officeDocument/2006/relationships/image" Target="../media/image70.svg"/><Relationship Id="rId5" Type="http://schemas.openxmlformats.org/officeDocument/2006/relationships/image" Target="../media/image17.svg"/><Relationship Id="rId15" Type="http://schemas.openxmlformats.org/officeDocument/2006/relationships/image" Target="../media/image74.svg"/><Relationship Id="rId10" Type="http://schemas.openxmlformats.org/officeDocument/2006/relationships/image" Target="../media/image69.png"/><Relationship Id="rId4" Type="http://schemas.openxmlformats.org/officeDocument/2006/relationships/image" Target="../media/image16.png"/><Relationship Id="rId9" Type="http://schemas.openxmlformats.org/officeDocument/2006/relationships/image" Target="../media/image68.svg"/><Relationship Id="rId14" Type="http://schemas.openxmlformats.org/officeDocument/2006/relationships/image" Target="../media/image7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64.svg"/><Relationship Id="rId7" Type="http://schemas.openxmlformats.org/officeDocument/2006/relationships/image" Target="../media/image17.svg"/><Relationship Id="rId2" Type="http://schemas.openxmlformats.org/officeDocument/2006/relationships/image" Target="../media/image63.pn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3.svg"/><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7.svg"/><Relationship Id="rId4" Type="http://schemas.openxmlformats.org/officeDocument/2006/relationships/image" Target="../media/image16.png"/></Relationships>
</file>

<file path=ppt/slides/_rels/slide24.xml.rels><?xml version="1.0" encoding="UTF-8" standalone="yes"?>
<Relationships xmlns="http://schemas.openxmlformats.org/package/2006/relationships"><Relationship Id="rId3" Type="http://schemas.openxmlformats.org/officeDocument/2006/relationships/image" Target="../media/image3.svg"/><Relationship Id="rId7" Type="http://schemas.openxmlformats.org/officeDocument/2006/relationships/image" Target="../media/image77.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76.png"/><Relationship Id="rId5" Type="http://schemas.openxmlformats.org/officeDocument/2006/relationships/image" Target="../media/image17.svg"/><Relationship Id="rId4" Type="http://schemas.openxmlformats.org/officeDocument/2006/relationships/image" Target="../media/image1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81.svg"/><Relationship Id="rId4" Type="http://schemas.openxmlformats.org/officeDocument/2006/relationships/image" Target="../media/image80.png"/></Relationships>
</file>

<file path=ppt/slides/_rels/slide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28.svg"/><Relationship Id="rId3" Type="http://schemas.openxmlformats.org/officeDocument/2006/relationships/image" Target="../media/image19.png"/><Relationship Id="rId7" Type="http://schemas.openxmlformats.org/officeDocument/2006/relationships/image" Target="../media/image22.svg"/><Relationship Id="rId12" Type="http://schemas.openxmlformats.org/officeDocument/2006/relationships/image" Target="../media/image27.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1.png"/><Relationship Id="rId11" Type="http://schemas.openxmlformats.org/officeDocument/2006/relationships/image" Target="../media/image26.svg"/><Relationship Id="rId5" Type="http://schemas.openxmlformats.org/officeDocument/2006/relationships/image" Target="../media/image5.png"/><Relationship Id="rId10" Type="http://schemas.openxmlformats.org/officeDocument/2006/relationships/image" Target="../media/image25.png"/><Relationship Id="rId4" Type="http://schemas.openxmlformats.org/officeDocument/2006/relationships/image" Target="../media/image20.svg"/><Relationship Id="rId9" Type="http://schemas.openxmlformats.org/officeDocument/2006/relationships/image" Target="../media/image24.svg"/></Relationships>
</file>

<file path=ppt/slides/_rels/slide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30.svg"/></Relationships>
</file>

<file path=ppt/slides/_rels/slide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30.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4"/>
            <a:stretch>
              <a:fillRect t="-38888" b="-38888"/>
            </a:stretch>
          </a:blipFill>
        </p:spPr>
      </p:sp>
      <p:sp>
        <p:nvSpPr>
          <p:cNvPr id="3" name="Freeform 3"/>
          <p:cNvSpPr/>
          <p:nvPr/>
        </p:nvSpPr>
        <p:spPr>
          <a:xfrm rot="7659121">
            <a:off x="15091031" y="5585714"/>
            <a:ext cx="7629294" cy="7828566"/>
          </a:xfrm>
          <a:custGeom>
            <a:avLst/>
            <a:gdLst/>
            <a:ahLst/>
            <a:cxnLst/>
            <a:rect l="l" t="t" r="r" b="b"/>
            <a:pathLst>
              <a:path w="7629294" h="7828566">
                <a:moveTo>
                  <a:pt x="0" y="0"/>
                </a:moveTo>
                <a:lnTo>
                  <a:pt x="7629294" y="0"/>
                </a:lnTo>
                <a:lnTo>
                  <a:pt x="7629294" y="7828566"/>
                </a:lnTo>
                <a:lnTo>
                  <a:pt x="0" y="782856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4" name="Freeform 4"/>
          <p:cNvSpPr/>
          <p:nvPr/>
        </p:nvSpPr>
        <p:spPr>
          <a:xfrm>
            <a:off x="-3258071" y="-4629150"/>
            <a:ext cx="9022634" cy="9258300"/>
          </a:xfrm>
          <a:custGeom>
            <a:avLst/>
            <a:gdLst/>
            <a:ahLst/>
            <a:cxnLst/>
            <a:rect l="l" t="t" r="r" b="b"/>
            <a:pathLst>
              <a:path w="9022634" h="9258300">
                <a:moveTo>
                  <a:pt x="0" y="0"/>
                </a:moveTo>
                <a:lnTo>
                  <a:pt x="9022634" y="0"/>
                </a:lnTo>
                <a:lnTo>
                  <a:pt x="9022634" y="9258300"/>
                </a:lnTo>
                <a:lnTo>
                  <a:pt x="0" y="92583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5" name="Group 5"/>
          <p:cNvGrpSpPr/>
          <p:nvPr/>
        </p:nvGrpSpPr>
        <p:grpSpPr>
          <a:xfrm>
            <a:off x="4504348" y="1841933"/>
            <a:ext cx="9815307" cy="4208864"/>
            <a:chOff x="0" y="0"/>
            <a:chExt cx="1895495" cy="812800"/>
          </a:xfrm>
        </p:grpSpPr>
        <p:sp>
          <p:nvSpPr>
            <p:cNvPr id="6" name="Freeform 6"/>
            <p:cNvSpPr/>
            <p:nvPr/>
          </p:nvSpPr>
          <p:spPr>
            <a:xfrm>
              <a:off x="0" y="0"/>
              <a:ext cx="1895495" cy="812800"/>
            </a:xfrm>
            <a:custGeom>
              <a:avLst/>
              <a:gdLst/>
              <a:ahLst/>
              <a:cxnLst/>
              <a:rect l="l" t="t" r="r" b="b"/>
              <a:pathLst>
                <a:path w="1895495" h="812800">
                  <a:moveTo>
                    <a:pt x="0" y="0"/>
                  </a:moveTo>
                  <a:lnTo>
                    <a:pt x="1895495" y="0"/>
                  </a:lnTo>
                  <a:lnTo>
                    <a:pt x="1895495" y="812800"/>
                  </a:lnTo>
                  <a:lnTo>
                    <a:pt x="0" y="812800"/>
                  </a:lnTo>
                  <a:close/>
                </a:path>
              </a:pathLst>
            </a:custGeom>
            <a:solidFill>
              <a:srgbClr val="000000">
                <a:alpha val="0"/>
              </a:srgbClr>
            </a:solidFill>
            <a:ln w="38100" cap="sq">
              <a:solidFill>
                <a:srgbClr val="000000"/>
              </a:solidFill>
              <a:prstDash val="solid"/>
              <a:miter/>
            </a:ln>
          </p:spPr>
        </p:sp>
        <p:sp>
          <p:nvSpPr>
            <p:cNvPr id="7" name="TextBox 7"/>
            <p:cNvSpPr txBox="1"/>
            <p:nvPr/>
          </p:nvSpPr>
          <p:spPr>
            <a:xfrm>
              <a:off x="0" y="-19050"/>
              <a:ext cx="1895495" cy="831850"/>
            </a:xfrm>
            <a:prstGeom prst="rect">
              <a:avLst/>
            </a:prstGeom>
          </p:spPr>
          <p:txBody>
            <a:bodyPr lIns="50800" tIns="50800" rIns="50800" bIns="50800" rtlCol="0" anchor="ctr"/>
            <a:lstStyle/>
            <a:p>
              <a:pPr algn="ctr">
                <a:lnSpc>
                  <a:spcPts val="2859"/>
                </a:lnSpc>
              </a:pPr>
              <a:endParaRPr/>
            </a:p>
          </p:txBody>
        </p:sp>
      </p:grpSp>
      <p:sp>
        <p:nvSpPr>
          <p:cNvPr id="8" name="Freeform 8"/>
          <p:cNvSpPr/>
          <p:nvPr/>
        </p:nvSpPr>
        <p:spPr>
          <a:xfrm rot="7659121">
            <a:off x="-5167069" y="6372717"/>
            <a:ext cx="7629294" cy="7828566"/>
          </a:xfrm>
          <a:custGeom>
            <a:avLst/>
            <a:gdLst/>
            <a:ahLst/>
            <a:cxnLst/>
            <a:rect l="l" t="t" r="r" b="b"/>
            <a:pathLst>
              <a:path w="7629294" h="7828566">
                <a:moveTo>
                  <a:pt x="0" y="0"/>
                </a:moveTo>
                <a:lnTo>
                  <a:pt x="7629293" y="0"/>
                </a:lnTo>
                <a:lnTo>
                  <a:pt x="7629293" y="7828566"/>
                </a:lnTo>
                <a:lnTo>
                  <a:pt x="0" y="782856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pic>
        <p:nvPicPr>
          <p:cNvPr id="9" name="Picture 9">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7"/>
          <a:srcRect/>
          <a:stretch>
            <a:fillRect/>
          </a:stretch>
        </p:blipFill>
        <p:spPr>
          <a:xfrm>
            <a:off x="863776" y="6666186"/>
            <a:ext cx="16230600" cy="3246120"/>
          </a:xfrm>
          <a:prstGeom prst="rect">
            <a:avLst/>
          </a:prstGeom>
        </p:spPr>
      </p:pic>
      <p:sp>
        <p:nvSpPr>
          <p:cNvPr id="10" name="TextBox 10"/>
          <p:cNvSpPr txBox="1"/>
          <p:nvPr/>
        </p:nvSpPr>
        <p:spPr>
          <a:xfrm>
            <a:off x="4504348" y="2988468"/>
            <a:ext cx="9815307" cy="2766619"/>
          </a:xfrm>
          <a:prstGeom prst="rect">
            <a:avLst/>
          </a:prstGeom>
        </p:spPr>
        <p:txBody>
          <a:bodyPr lIns="0" tIns="0" rIns="0" bIns="0" rtlCol="0" anchor="t">
            <a:spAutoFit/>
          </a:bodyPr>
          <a:lstStyle/>
          <a:p>
            <a:pPr algn="ctr">
              <a:lnSpc>
                <a:spcPts val="22684"/>
              </a:lnSpc>
            </a:pPr>
            <a:r>
              <a:rPr lang="en-US" sz="16437" spc="1610">
                <a:solidFill>
                  <a:srgbClr val="231F20"/>
                </a:solidFill>
                <a:latin typeface="Oswald Bold"/>
              </a:rPr>
              <a:t>SPOT</a:t>
            </a:r>
          </a:p>
        </p:txBody>
      </p:sp>
      <p:sp>
        <p:nvSpPr>
          <p:cNvPr id="11" name="TextBox 11"/>
          <p:cNvSpPr txBox="1"/>
          <p:nvPr/>
        </p:nvSpPr>
        <p:spPr>
          <a:xfrm>
            <a:off x="4504348" y="2087316"/>
            <a:ext cx="9815307" cy="915608"/>
          </a:xfrm>
          <a:prstGeom prst="rect">
            <a:avLst/>
          </a:prstGeom>
        </p:spPr>
        <p:txBody>
          <a:bodyPr lIns="0" tIns="0" rIns="0" bIns="0" rtlCol="0" anchor="t">
            <a:spAutoFit/>
          </a:bodyPr>
          <a:lstStyle/>
          <a:p>
            <a:pPr algn="ctr">
              <a:lnSpc>
                <a:spcPts val="7402"/>
              </a:lnSpc>
            </a:pPr>
            <a:r>
              <a:rPr lang="en-US" sz="5363" spc="525">
                <a:solidFill>
                  <a:srgbClr val="231F20"/>
                </a:solidFill>
                <a:latin typeface="Oswald Bold"/>
              </a:rPr>
              <a:t>AI AUTHENTICITY CHECKER</a:t>
            </a:r>
          </a:p>
        </p:txBody>
      </p:sp>
    </p:spTree>
  </p:cSld>
  <p:clrMapOvr>
    <a:masterClrMapping/>
  </p:clrMapOvr>
  <p:timing>
    <p:tnLst>
      <p:par>
        <p:cTn id="1" dur="indefinite" restart="never" nodeType="tmRoot">
          <p:childTnLst>
            <p:video>
              <p:cMediaNode vol="0">
                <p:cTn id="2" fill="hold" display="0">
                  <p:stCondLst>
                    <p:cond delay="indefinite"/>
                  </p:stCondLst>
                </p:cTn>
                <p:tgtEl>
                  <p:spTgt spid="9"/>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3" name="Freeform 3"/>
          <p:cNvSpPr/>
          <p:nvPr/>
        </p:nvSpPr>
        <p:spPr>
          <a:xfrm>
            <a:off x="3847333" y="1901291"/>
            <a:ext cx="2027545" cy="3080525"/>
          </a:xfrm>
          <a:custGeom>
            <a:avLst/>
            <a:gdLst/>
            <a:ahLst/>
            <a:cxnLst/>
            <a:rect l="l" t="t" r="r" b="b"/>
            <a:pathLst>
              <a:path w="2027545" h="3080525">
                <a:moveTo>
                  <a:pt x="0" y="0"/>
                </a:moveTo>
                <a:lnTo>
                  <a:pt x="2027546" y="0"/>
                </a:lnTo>
                <a:lnTo>
                  <a:pt x="2027546" y="3080525"/>
                </a:lnTo>
                <a:lnTo>
                  <a:pt x="0" y="308052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AutoShape 4"/>
          <p:cNvSpPr/>
          <p:nvPr/>
        </p:nvSpPr>
        <p:spPr>
          <a:xfrm>
            <a:off x="-1131705" y="5450733"/>
            <a:ext cx="18945547" cy="1317"/>
          </a:xfrm>
          <a:prstGeom prst="line">
            <a:avLst/>
          </a:prstGeom>
          <a:ln w="38100" cap="flat">
            <a:solidFill>
              <a:srgbClr val="000000"/>
            </a:solidFill>
            <a:prstDash val="solid"/>
            <a:headEnd type="none" w="sm" len="sm"/>
            <a:tailEnd type="none" w="sm" len="sm"/>
          </a:ln>
        </p:spPr>
      </p:sp>
      <p:grpSp>
        <p:nvGrpSpPr>
          <p:cNvPr id="5" name="Group 5"/>
          <p:cNvGrpSpPr/>
          <p:nvPr/>
        </p:nvGrpSpPr>
        <p:grpSpPr>
          <a:xfrm>
            <a:off x="4610565" y="5240267"/>
            <a:ext cx="501082" cy="501082"/>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31211"/>
            </a:solidFill>
          </p:spPr>
        </p:sp>
        <p:sp>
          <p:nvSpPr>
            <p:cNvPr id="7" name="TextBox 7"/>
            <p:cNvSpPr txBox="1"/>
            <p:nvPr/>
          </p:nvSpPr>
          <p:spPr>
            <a:xfrm>
              <a:off x="76200" y="57150"/>
              <a:ext cx="660400" cy="679450"/>
            </a:xfrm>
            <a:prstGeom prst="rect">
              <a:avLst/>
            </a:prstGeom>
          </p:spPr>
          <p:txBody>
            <a:bodyPr lIns="50800" tIns="50800" rIns="50800" bIns="50800" rtlCol="0" anchor="ctr"/>
            <a:lstStyle/>
            <a:p>
              <a:pPr algn="ctr">
                <a:lnSpc>
                  <a:spcPts val="2859"/>
                </a:lnSpc>
              </a:pPr>
              <a:endParaRPr/>
            </a:p>
          </p:txBody>
        </p:sp>
      </p:grpSp>
      <p:grpSp>
        <p:nvGrpSpPr>
          <p:cNvPr id="8" name="Group 8"/>
          <p:cNvGrpSpPr/>
          <p:nvPr/>
        </p:nvGrpSpPr>
        <p:grpSpPr>
          <a:xfrm>
            <a:off x="12379148" y="5220559"/>
            <a:ext cx="501082" cy="501082"/>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31211"/>
            </a:solidFill>
          </p:spPr>
        </p:sp>
        <p:sp>
          <p:nvSpPr>
            <p:cNvPr id="10" name="TextBox 10"/>
            <p:cNvSpPr txBox="1"/>
            <p:nvPr/>
          </p:nvSpPr>
          <p:spPr>
            <a:xfrm>
              <a:off x="76200" y="57150"/>
              <a:ext cx="660400" cy="679450"/>
            </a:xfrm>
            <a:prstGeom prst="rect">
              <a:avLst/>
            </a:prstGeom>
          </p:spPr>
          <p:txBody>
            <a:bodyPr lIns="50800" tIns="50800" rIns="50800" bIns="50800" rtlCol="0" anchor="ctr"/>
            <a:lstStyle/>
            <a:p>
              <a:pPr algn="ctr">
                <a:lnSpc>
                  <a:spcPts val="2859"/>
                </a:lnSpc>
              </a:pPr>
              <a:endParaRPr/>
            </a:p>
          </p:txBody>
        </p:sp>
      </p:grpSp>
      <p:sp>
        <p:nvSpPr>
          <p:cNvPr id="11" name="Freeform 11"/>
          <p:cNvSpPr/>
          <p:nvPr/>
        </p:nvSpPr>
        <p:spPr>
          <a:xfrm>
            <a:off x="11479712" y="1901291"/>
            <a:ext cx="2133963" cy="3242209"/>
          </a:xfrm>
          <a:custGeom>
            <a:avLst/>
            <a:gdLst/>
            <a:ahLst/>
            <a:cxnLst/>
            <a:rect l="l" t="t" r="r" b="b"/>
            <a:pathLst>
              <a:path w="2133963" h="3242209">
                <a:moveTo>
                  <a:pt x="0" y="0"/>
                </a:moveTo>
                <a:lnTo>
                  <a:pt x="2133963" y="0"/>
                </a:lnTo>
                <a:lnTo>
                  <a:pt x="2133963" y="3242209"/>
                </a:lnTo>
                <a:lnTo>
                  <a:pt x="0" y="324220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2" name="TextBox 12"/>
          <p:cNvSpPr txBox="1"/>
          <p:nvPr/>
        </p:nvSpPr>
        <p:spPr>
          <a:xfrm>
            <a:off x="3847333" y="2367465"/>
            <a:ext cx="2027545" cy="1437513"/>
          </a:xfrm>
          <a:prstGeom prst="rect">
            <a:avLst/>
          </a:prstGeom>
        </p:spPr>
        <p:txBody>
          <a:bodyPr lIns="0" tIns="0" rIns="0" bIns="0" rtlCol="0" anchor="t">
            <a:spAutoFit/>
          </a:bodyPr>
          <a:lstStyle/>
          <a:p>
            <a:pPr algn="ctr">
              <a:lnSpc>
                <a:spcPts val="5795"/>
              </a:lnSpc>
            </a:pPr>
            <a:r>
              <a:rPr lang="en-US" sz="4200" spc="411">
                <a:solidFill>
                  <a:srgbClr val="FFFBFB"/>
                </a:solidFill>
                <a:latin typeface="DM Sans Bold"/>
              </a:rPr>
              <a:t>2026</a:t>
            </a:r>
          </a:p>
          <a:p>
            <a:pPr algn="ctr">
              <a:lnSpc>
                <a:spcPts val="5795"/>
              </a:lnSpc>
            </a:pPr>
            <a:r>
              <a:rPr lang="en-US" sz="4200" spc="411">
                <a:solidFill>
                  <a:srgbClr val="FFFBFB"/>
                </a:solidFill>
                <a:latin typeface="DM Sans Bold"/>
              </a:rPr>
              <a:t>Q3</a:t>
            </a:r>
          </a:p>
        </p:txBody>
      </p:sp>
      <p:sp>
        <p:nvSpPr>
          <p:cNvPr id="13" name="TextBox 13"/>
          <p:cNvSpPr txBox="1"/>
          <p:nvPr/>
        </p:nvSpPr>
        <p:spPr>
          <a:xfrm>
            <a:off x="11532921" y="2470505"/>
            <a:ext cx="2027545" cy="1482852"/>
          </a:xfrm>
          <a:prstGeom prst="rect">
            <a:avLst/>
          </a:prstGeom>
        </p:spPr>
        <p:txBody>
          <a:bodyPr lIns="0" tIns="0" rIns="0" bIns="0" rtlCol="0" anchor="t">
            <a:spAutoFit/>
          </a:bodyPr>
          <a:lstStyle/>
          <a:p>
            <a:pPr algn="ctr">
              <a:lnSpc>
                <a:spcPts val="5933"/>
              </a:lnSpc>
            </a:pPr>
            <a:r>
              <a:rPr lang="en-US" sz="4299" spc="421">
                <a:solidFill>
                  <a:srgbClr val="FFFBFB"/>
                </a:solidFill>
                <a:latin typeface="DM Sans Bold"/>
              </a:rPr>
              <a:t>2026</a:t>
            </a:r>
          </a:p>
          <a:p>
            <a:pPr algn="ctr">
              <a:lnSpc>
                <a:spcPts val="5933"/>
              </a:lnSpc>
            </a:pPr>
            <a:r>
              <a:rPr lang="en-US" sz="4299" spc="421">
                <a:solidFill>
                  <a:srgbClr val="FFFBFB"/>
                </a:solidFill>
                <a:latin typeface="DM Sans Bold"/>
              </a:rPr>
              <a:t>Q4</a:t>
            </a:r>
          </a:p>
        </p:txBody>
      </p:sp>
      <p:sp>
        <p:nvSpPr>
          <p:cNvPr id="14" name="TextBox 14"/>
          <p:cNvSpPr txBox="1"/>
          <p:nvPr/>
        </p:nvSpPr>
        <p:spPr>
          <a:xfrm>
            <a:off x="2827024" y="5950899"/>
            <a:ext cx="4068164" cy="1851660"/>
          </a:xfrm>
          <a:prstGeom prst="rect">
            <a:avLst/>
          </a:prstGeom>
        </p:spPr>
        <p:txBody>
          <a:bodyPr lIns="0" tIns="0" rIns="0" bIns="0" rtlCol="0" anchor="t">
            <a:spAutoFit/>
          </a:bodyPr>
          <a:lstStyle/>
          <a:p>
            <a:pPr marL="453390" lvl="1" indent="-226695">
              <a:lnSpc>
                <a:spcPts val="2940"/>
              </a:lnSpc>
              <a:buFont typeface="Arial"/>
              <a:buChar char="•"/>
            </a:pPr>
            <a:r>
              <a:rPr lang="en-US" sz="2100">
                <a:solidFill>
                  <a:srgbClr val="000000"/>
                </a:solidFill>
                <a:latin typeface="DM Sans Bold"/>
              </a:rPr>
              <a:t>Global expansion (available in local languages) </a:t>
            </a:r>
          </a:p>
          <a:p>
            <a:pPr marL="453390" lvl="1" indent="-226695">
              <a:lnSpc>
                <a:spcPts val="2940"/>
              </a:lnSpc>
              <a:buFont typeface="Arial"/>
              <a:buChar char="•"/>
            </a:pPr>
            <a:r>
              <a:rPr lang="en-US" sz="2100">
                <a:solidFill>
                  <a:srgbClr val="000000"/>
                </a:solidFill>
                <a:latin typeface="DM Sans Bold"/>
              </a:rPr>
              <a:t>Partner with social media companies, NGOs &amp; News organizations</a:t>
            </a:r>
          </a:p>
        </p:txBody>
      </p:sp>
      <p:sp>
        <p:nvSpPr>
          <p:cNvPr id="15" name="TextBox 15"/>
          <p:cNvSpPr txBox="1"/>
          <p:nvPr/>
        </p:nvSpPr>
        <p:spPr>
          <a:xfrm>
            <a:off x="10586878" y="6166833"/>
            <a:ext cx="5089615" cy="3337560"/>
          </a:xfrm>
          <a:prstGeom prst="rect">
            <a:avLst/>
          </a:prstGeom>
        </p:spPr>
        <p:txBody>
          <a:bodyPr lIns="0" tIns="0" rIns="0" bIns="0" rtlCol="0" anchor="t">
            <a:spAutoFit/>
          </a:bodyPr>
          <a:lstStyle/>
          <a:p>
            <a:pPr marL="453390" lvl="1" indent="-226695">
              <a:lnSpc>
                <a:spcPts val="2940"/>
              </a:lnSpc>
              <a:buFont typeface="Arial"/>
              <a:buChar char="•"/>
            </a:pPr>
            <a:r>
              <a:rPr lang="en-US" sz="2100">
                <a:solidFill>
                  <a:srgbClr val="000000"/>
                </a:solidFill>
                <a:latin typeface="DM Sans Bold"/>
              </a:rPr>
              <a:t>Machine Learning R&amp;D - </a:t>
            </a:r>
            <a:r>
              <a:rPr lang="en-US" sz="2100">
                <a:solidFill>
                  <a:srgbClr val="000000"/>
                </a:solidFill>
                <a:latin typeface="DM Sans"/>
              </a:rPr>
              <a:t>Continued research into new techniques to improve accuracy and generalizability. Journalistic article verification(source) to combat misinformation </a:t>
            </a:r>
          </a:p>
          <a:p>
            <a:pPr marL="453390" lvl="1" indent="-226695">
              <a:lnSpc>
                <a:spcPts val="2940"/>
              </a:lnSpc>
              <a:buFont typeface="Arial"/>
              <a:buChar char="•"/>
            </a:pPr>
            <a:r>
              <a:rPr lang="en-US" sz="2100">
                <a:solidFill>
                  <a:srgbClr val="000000"/>
                </a:solidFill>
                <a:latin typeface="DM Sans Bold"/>
              </a:rPr>
              <a:t>Reseller Marketplace - </a:t>
            </a:r>
            <a:r>
              <a:rPr lang="en-US" sz="2100">
                <a:solidFill>
                  <a:srgbClr val="000000"/>
                </a:solidFill>
                <a:latin typeface="DM Sans"/>
              </a:rPr>
              <a:t>Allow users to resell products confirmed as authentic by the app</a:t>
            </a:r>
          </a:p>
        </p:txBody>
      </p:sp>
      <p:sp>
        <p:nvSpPr>
          <p:cNvPr id="16" name="TextBox 16"/>
          <p:cNvSpPr txBox="1"/>
          <p:nvPr/>
        </p:nvSpPr>
        <p:spPr>
          <a:xfrm>
            <a:off x="3917949" y="184776"/>
            <a:ext cx="9212223" cy="1094728"/>
          </a:xfrm>
          <a:prstGeom prst="rect">
            <a:avLst/>
          </a:prstGeom>
        </p:spPr>
        <p:txBody>
          <a:bodyPr lIns="0" tIns="0" rIns="0" bIns="0" rtlCol="0" anchor="t">
            <a:spAutoFit/>
          </a:bodyPr>
          <a:lstStyle/>
          <a:p>
            <a:pPr algn="ctr">
              <a:lnSpc>
                <a:spcPts val="8960"/>
              </a:lnSpc>
            </a:pPr>
            <a:r>
              <a:rPr lang="en-US" sz="6400">
                <a:solidFill>
                  <a:srgbClr val="000000"/>
                </a:solidFill>
                <a:latin typeface="DM Sans Bold"/>
              </a:rPr>
              <a:t>RoadMap-Post-Launch</a:t>
            </a:r>
          </a:p>
        </p:txBody>
      </p:sp>
      <p:sp>
        <p:nvSpPr>
          <p:cNvPr id="17" name="Freeform 17"/>
          <p:cNvSpPr/>
          <p:nvPr/>
        </p:nvSpPr>
        <p:spPr>
          <a:xfrm>
            <a:off x="-6689743" y="-7680859"/>
            <a:ext cx="9022634" cy="9258300"/>
          </a:xfrm>
          <a:custGeom>
            <a:avLst/>
            <a:gdLst/>
            <a:ahLst/>
            <a:cxnLst/>
            <a:rect l="l" t="t" r="r" b="b"/>
            <a:pathLst>
              <a:path w="9022634" h="9258300">
                <a:moveTo>
                  <a:pt x="0" y="0"/>
                </a:moveTo>
                <a:lnTo>
                  <a:pt x="9022634" y="0"/>
                </a:lnTo>
                <a:lnTo>
                  <a:pt x="9022634" y="9258300"/>
                </a:lnTo>
                <a:lnTo>
                  <a:pt x="0" y="92583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8" name="Freeform 18"/>
          <p:cNvSpPr/>
          <p:nvPr/>
        </p:nvSpPr>
        <p:spPr>
          <a:xfrm rot="7659121">
            <a:off x="12201539" y="-6891429"/>
            <a:ext cx="7629294" cy="7828566"/>
          </a:xfrm>
          <a:custGeom>
            <a:avLst/>
            <a:gdLst/>
            <a:ahLst/>
            <a:cxnLst/>
            <a:rect l="l" t="t" r="r" b="b"/>
            <a:pathLst>
              <a:path w="7629294" h="7828566">
                <a:moveTo>
                  <a:pt x="0" y="0"/>
                </a:moveTo>
                <a:lnTo>
                  <a:pt x="7629293" y="0"/>
                </a:lnTo>
                <a:lnTo>
                  <a:pt x="7629293" y="7828566"/>
                </a:lnTo>
                <a:lnTo>
                  <a:pt x="0" y="782856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3" name="Freeform 3"/>
          <p:cNvSpPr/>
          <p:nvPr/>
        </p:nvSpPr>
        <p:spPr>
          <a:xfrm>
            <a:off x="885337" y="1880737"/>
            <a:ext cx="1413748" cy="1413748"/>
          </a:xfrm>
          <a:custGeom>
            <a:avLst/>
            <a:gdLst/>
            <a:ahLst/>
            <a:cxnLst/>
            <a:rect l="l" t="t" r="r" b="b"/>
            <a:pathLst>
              <a:path w="1413748" h="1413748">
                <a:moveTo>
                  <a:pt x="0" y="0"/>
                </a:moveTo>
                <a:lnTo>
                  <a:pt x="1413748" y="0"/>
                </a:lnTo>
                <a:lnTo>
                  <a:pt x="1413748" y="1413748"/>
                </a:lnTo>
                <a:lnTo>
                  <a:pt x="0" y="141374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885337" y="6090451"/>
            <a:ext cx="1413748" cy="1413748"/>
          </a:xfrm>
          <a:custGeom>
            <a:avLst/>
            <a:gdLst/>
            <a:ahLst/>
            <a:cxnLst/>
            <a:rect l="l" t="t" r="r" b="b"/>
            <a:pathLst>
              <a:path w="1413748" h="1413748">
                <a:moveTo>
                  <a:pt x="0" y="0"/>
                </a:moveTo>
                <a:lnTo>
                  <a:pt x="1413748" y="0"/>
                </a:lnTo>
                <a:lnTo>
                  <a:pt x="1413748" y="1413748"/>
                </a:lnTo>
                <a:lnTo>
                  <a:pt x="0" y="141374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a:off x="1191559" y="6414301"/>
            <a:ext cx="801304" cy="764881"/>
          </a:xfrm>
          <a:custGeom>
            <a:avLst/>
            <a:gdLst/>
            <a:ahLst/>
            <a:cxnLst/>
            <a:rect l="l" t="t" r="r" b="b"/>
            <a:pathLst>
              <a:path w="801304" h="764881">
                <a:moveTo>
                  <a:pt x="0" y="0"/>
                </a:moveTo>
                <a:lnTo>
                  <a:pt x="801304" y="0"/>
                </a:lnTo>
                <a:lnTo>
                  <a:pt x="801304" y="764881"/>
                </a:lnTo>
                <a:lnTo>
                  <a:pt x="0" y="76488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Freeform 6"/>
          <p:cNvSpPr/>
          <p:nvPr/>
        </p:nvSpPr>
        <p:spPr>
          <a:xfrm>
            <a:off x="1243315" y="2262544"/>
            <a:ext cx="697792" cy="708091"/>
          </a:xfrm>
          <a:custGeom>
            <a:avLst/>
            <a:gdLst/>
            <a:ahLst/>
            <a:cxnLst/>
            <a:rect l="l" t="t" r="r" b="b"/>
            <a:pathLst>
              <a:path w="697792" h="708091">
                <a:moveTo>
                  <a:pt x="0" y="0"/>
                </a:moveTo>
                <a:lnTo>
                  <a:pt x="697792" y="0"/>
                </a:lnTo>
                <a:lnTo>
                  <a:pt x="697792" y="708091"/>
                </a:lnTo>
                <a:lnTo>
                  <a:pt x="0" y="70809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7" name="TextBox 7"/>
          <p:cNvSpPr txBox="1"/>
          <p:nvPr/>
        </p:nvSpPr>
        <p:spPr>
          <a:xfrm>
            <a:off x="3091668" y="379445"/>
            <a:ext cx="11552977" cy="1174686"/>
          </a:xfrm>
          <a:prstGeom prst="rect">
            <a:avLst/>
          </a:prstGeom>
        </p:spPr>
        <p:txBody>
          <a:bodyPr lIns="0" tIns="0" rIns="0" bIns="0" rtlCol="0" anchor="t">
            <a:spAutoFit/>
          </a:bodyPr>
          <a:lstStyle/>
          <a:p>
            <a:pPr algn="ctr">
              <a:lnSpc>
                <a:spcPts val="9587"/>
              </a:lnSpc>
            </a:pPr>
            <a:r>
              <a:rPr lang="en-US" sz="6947" spc="368">
                <a:solidFill>
                  <a:srgbClr val="231F20"/>
                </a:solidFill>
                <a:latin typeface="DM Sans Bold"/>
              </a:rPr>
              <a:t>INNOVATION</a:t>
            </a:r>
          </a:p>
        </p:txBody>
      </p:sp>
      <p:sp>
        <p:nvSpPr>
          <p:cNvPr id="8" name="Freeform 8"/>
          <p:cNvSpPr/>
          <p:nvPr/>
        </p:nvSpPr>
        <p:spPr>
          <a:xfrm>
            <a:off x="14768338" y="-5352638"/>
            <a:ext cx="7616557" cy="7815497"/>
          </a:xfrm>
          <a:custGeom>
            <a:avLst/>
            <a:gdLst/>
            <a:ahLst/>
            <a:cxnLst/>
            <a:rect l="l" t="t" r="r" b="b"/>
            <a:pathLst>
              <a:path w="7616557" h="7815497">
                <a:moveTo>
                  <a:pt x="0" y="0"/>
                </a:moveTo>
                <a:lnTo>
                  <a:pt x="7616557" y="0"/>
                </a:lnTo>
                <a:lnTo>
                  <a:pt x="7616557" y="7815496"/>
                </a:lnTo>
                <a:lnTo>
                  <a:pt x="0" y="7815496"/>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9" name="Freeform 9"/>
          <p:cNvSpPr/>
          <p:nvPr/>
        </p:nvSpPr>
        <p:spPr>
          <a:xfrm rot="-4176364">
            <a:off x="-5391555" y="-4115248"/>
            <a:ext cx="7616557" cy="7815497"/>
          </a:xfrm>
          <a:custGeom>
            <a:avLst/>
            <a:gdLst/>
            <a:ahLst/>
            <a:cxnLst/>
            <a:rect l="l" t="t" r="r" b="b"/>
            <a:pathLst>
              <a:path w="7616557" h="7815497">
                <a:moveTo>
                  <a:pt x="0" y="0"/>
                </a:moveTo>
                <a:lnTo>
                  <a:pt x="7616557" y="0"/>
                </a:lnTo>
                <a:lnTo>
                  <a:pt x="7616557" y="7815496"/>
                </a:lnTo>
                <a:lnTo>
                  <a:pt x="0" y="7815496"/>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0" name="Freeform 10"/>
          <p:cNvSpPr/>
          <p:nvPr/>
        </p:nvSpPr>
        <p:spPr>
          <a:xfrm>
            <a:off x="885337" y="4024442"/>
            <a:ext cx="1413748" cy="1413748"/>
          </a:xfrm>
          <a:custGeom>
            <a:avLst/>
            <a:gdLst/>
            <a:ahLst/>
            <a:cxnLst/>
            <a:rect l="l" t="t" r="r" b="b"/>
            <a:pathLst>
              <a:path w="1413748" h="1413748">
                <a:moveTo>
                  <a:pt x="0" y="0"/>
                </a:moveTo>
                <a:lnTo>
                  <a:pt x="1413748" y="0"/>
                </a:lnTo>
                <a:lnTo>
                  <a:pt x="1413748" y="1413748"/>
                </a:lnTo>
                <a:lnTo>
                  <a:pt x="0" y="141374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1" name="Freeform 11"/>
          <p:cNvSpPr/>
          <p:nvPr/>
        </p:nvSpPr>
        <p:spPr>
          <a:xfrm>
            <a:off x="885337" y="8237624"/>
            <a:ext cx="1413748" cy="1413748"/>
          </a:xfrm>
          <a:custGeom>
            <a:avLst/>
            <a:gdLst/>
            <a:ahLst/>
            <a:cxnLst/>
            <a:rect l="l" t="t" r="r" b="b"/>
            <a:pathLst>
              <a:path w="1413748" h="1413748">
                <a:moveTo>
                  <a:pt x="0" y="0"/>
                </a:moveTo>
                <a:lnTo>
                  <a:pt x="1413748" y="0"/>
                </a:lnTo>
                <a:lnTo>
                  <a:pt x="1413748" y="1413748"/>
                </a:lnTo>
                <a:lnTo>
                  <a:pt x="0" y="141374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2" name="Freeform 12"/>
          <p:cNvSpPr/>
          <p:nvPr/>
        </p:nvSpPr>
        <p:spPr>
          <a:xfrm>
            <a:off x="1191559" y="8562057"/>
            <a:ext cx="801304" cy="764881"/>
          </a:xfrm>
          <a:custGeom>
            <a:avLst/>
            <a:gdLst/>
            <a:ahLst/>
            <a:cxnLst/>
            <a:rect l="l" t="t" r="r" b="b"/>
            <a:pathLst>
              <a:path w="801304" h="764881">
                <a:moveTo>
                  <a:pt x="0" y="0"/>
                </a:moveTo>
                <a:lnTo>
                  <a:pt x="801304" y="0"/>
                </a:lnTo>
                <a:lnTo>
                  <a:pt x="801304" y="764881"/>
                </a:lnTo>
                <a:lnTo>
                  <a:pt x="0" y="76488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3" name="Freeform 13"/>
          <p:cNvSpPr/>
          <p:nvPr/>
        </p:nvSpPr>
        <p:spPr>
          <a:xfrm>
            <a:off x="1243315" y="4377270"/>
            <a:ext cx="697792" cy="708091"/>
          </a:xfrm>
          <a:custGeom>
            <a:avLst/>
            <a:gdLst/>
            <a:ahLst/>
            <a:cxnLst/>
            <a:rect l="l" t="t" r="r" b="b"/>
            <a:pathLst>
              <a:path w="697792" h="708091">
                <a:moveTo>
                  <a:pt x="0" y="0"/>
                </a:moveTo>
                <a:lnTo>
                  <a:pt x="697792" y="0"/>
                </a:lnTo>
                <a:lnTo>
                  <a:pt x="697792" y="708092"/>
                </a:lnTo>
                <a:lnTo>
                  <a:pt x="0" y="70809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4" name="TextBox 14"/>
          <p:cNvSpPr txBox="1"/>
          <p:nvPr/>
        </p:nvSpPr>
        <p:spPr>
          <a:xfrm>
            <a:off x="2571560" y="1932291"/>
            <a:ext cx="14687740" cy="1471930"/>
          </a:xfrm>
          <a:prstGeom prst="rect">
            <a:avLst/>
          </a:prstGeom>
        </p:spPr>
        <p:txBody>
          <a:bodyPr lIns="0" tIns="0" rIns="0" bIns="0" rtlCol="0" anchor="t">
            <a:spAutoFit/>
          </a:bodyPr>
          <a:lstStyle/>
          <a:p>
            <a:pPr>
              <a:lnSpc>
                <a:spcPts val="3919"/>
              </a:lnSpc>
            </a:pPr>
            <a:r>
              <a:rPr lang="en-US" sz="2799">
                <a:solidFill>
                  <a:srgbClr val="231F20"/>
                </a:solidFill>
                <a:latin typeface="DM Sans Bold"/>
              </a:rPr>
              <a:t>Decentralized Verification: </a:t>
            </a:r>
            <a:r>
              <a:rPr lang="en-US" sz="2799">
                <a:solidFill>
                  <a:srgbClr val="231F20"/>
                </a:solidFill>
                <a:latin typeface="DM Sans"/>
              </a:rPr>
              <a:t>The app promotes decentralized verification, shifting the responsibility from a select few experts to the broader community. This fosters a more transparent and inclusive approach to content verification.</a:t>
            </a:r>
          </a:p>
        </p:txBody>
      </p:sp>
      <p:sp>
        <p:nvSpPr>
          <p:cNvPr id="15" name="TextBox 15"/>
          <p:cNvSpPr txBox="1"/>
          <p:nvPr/>
        </p:nvSpPr>
        <p:spPr>
          <a:xfrm>
            <a:off x="2571560" y="4021644"/>
            <a:ext cx="14687740" cy="1471930"/>
          </a:xfrm>
          <a:prstGeom prst="rect">
            <a:avLst/>
          </a:prstGeom>
        </p:spPr>
        <p:txBody>
          <a:bodyPr lIns="0" tIns="0" rIns="0" bIns="0" rtlCol="0" anchor="t">
            <a:spAutoFit/>
          </a:bodyPr>
          <a:lstStyle/>
          <a:p>
            <a:pPr>
              <a:lnSpc>
                <a:spcPts val="3919"/>
              </a:lnSpc>
            </a:pPr>
            <a:r>
              <a:rPr lang="en-US" sz="2799">
                <a:solidFill>
                  <a:srgbClr val="231F20"/>
                </a:solidFill>
                <a:latin typeface="DM Sans Bold"/>
              </a:rPr>
              <a:t>Comprehensive Analysis: </a:t>
            </a:r>
            <a:r>
              <a:rPr lang="en-US" sz="2799">
                <a:solidFill>
                  <a:srgbClr val="231F20"/>
                </a:solidFill>
                <a:latin typeface="DM Sans"/>
              </a:rPr>
              <a:t>The app utilizes advanced algorithms to analyze various aspects of the content, including image and video manipulation techniques, metadata inconsistencies, and contextual factors.</a:t>
            </a:r>
          </a:p>
        </p:txBody>
      </p:sp>
      <p:sp>
        <p:nvSpPr>
          <p:cNvPr id="16" name="TextBox 16"/>
          <p:cNvSpPr txBox="1"/>
          <p:nvPr/>
        </p:nvSpPr>
        <p:spPr>
          <a:xfrm>
            <a:off x="2571560" y="6160959"/>
            <a:ext cx="14687740" cy="1471930"/>
          </a:xfrm>
          <a:prstGeom prst="rect">
            <a:avLst/>
          </a:prstGeom>
        </p:spPr>
        <p:txBody>
          <a:bodyPr lIns="0" tIns="0" rIns="0" bIns="0" rtlCol="0" anchor="t">
            <a:spAutoFit/>
          </a:bodyPr>
          <a:lstStyle/>
          <a:p>
            <a:pPr>
              <a:lnSpc>
                <a:spcPts val="3919"/>
              </a:lnSpc>
            </a:pPr>
            <a:r>
              <a:rPr lang="en-US" sz="2799">
                <a:solidFill>
                  <a:srgbClr val="231F20"/>
                </a:solidFill>
                <a:latin typeface="DM Sans Bold"/>
              </a:rPr>
              <a:t>Source Credibility Assessment: </a:t>
            </a:r>
            <a:r>
              <a:rPr lang="en-US" sz="2799">
                <a:solidFill>
                  <a:srgbClr val="231F20"/>
                </a:solidFill>
                <a:latin typeface="DM Sans"/>
              </a:rPr>
              <a:t>This plays a crucial role in combating fake videos and pictures by enabling individuals to evaluate the reliability and trustworthiness of the sources associated with the content and we do this by using AI supported NLP’s</a:t>
            </a:r>
          </a:p>
        </p:txBody>
      </p:sp>
      <p:sp>
        <p:nvSpPr>
          <p:cNvPr id="17" name="TextBox 17"/>
          <p:cNvSpPr txBox="1"/>
          <p:nvPr/>
        </p:nvSpPr>
        <p:spPr>
          <a:xfrm>
            <a:off x="2571560" y="8180474"/>
            <a:ext cx="14687740" cy="1471930"/>
          </a:xfrm>
          <a:prstGeom prst="rect">
            <a:avLst/>
          </a:prstGeom>
        </p:spPr>
        <p:txBody>
          <a:bodyPr lIns="0" tIns="0" rIns="0" bIns="0" rtlCol="0" anchor="t">
            <a:spAutoFit/>
          </a:bodyPr>
          <a:lstStyle/>
          <a:p>
            <a:pPr>
              <a:lnSpc>
                <a:spcPts val="3919"/>
              </a:lnSpc>
            </a:pPr>
            <a:r>
              <a:rPr lang="en-US" sz="2799">
                <a:solidFill>
                  <a:srgbClr val="231F20"/>
                </a:solidFill>
                <a:latin typeface="DM Sans Bold"/>
              </a:rPr>
              <a:t>Adaptive AI system: </a:t>
            </a:r>
            <a:r>
              <a:rPr lang="en-US" sz="2799">
                <a:solidFill>
                  <a:srgbClr val="231F20"/>
                </a:solidFill>
                <a:latin typeface="DM Sans"/>
              </a:rPr>
              <a:t>The ability to learn and adapt over time, incorporating new information and feedback to improve its accuracy and effectiveness in identifying and combating misinformation and fake content.</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3" name="Freeform 3"/>
          <p:cNvSpPr/>
          <p:nvPr/>
        </p:nvSpPr>
        <p:spPr>
          <a:xfrm>
            <a:off x="9338069" y="3281930"/>
            <a:ext cx="1362209" cy="1362209"/>
          </a:xfrm>
          <a:custGeom>
            <a:avLst/>
            <a:gdLst/>
            <a:ahLst/>
            <a:cxnLst/>
            <a:rect l="l" t="t" r="r" b="b"/>
            <a:pathLst>
              <a:path w="1362209" h="1362209">
                <a:moveTo>
                  <a:pt x="0" y="0"/>
                </a:moveTo>
                <a:lnTo>
                  <a:pt x="1362209" y="0"/>
                </a:lnTo>
                <a:lnTo>
                  <a:pt x="1362209" y="1362210"/>
                </a:lnTo>
                <a:lnTo>
                  <a:pt x="0" y="136221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002931" y="6156283"/>
            <a:ext cx="1413748" cy="1413748"/>
          </a:xfrm>
          <a:custGeom>
            <a:avLst/>
            <a:gdLst/>
            <a:ahLst/>
            <a:cxnLst/>
            <a:rect l="l" t="t" r="r" b="b"/>
            <a:pathLst>
              <a:path w="1413748" h="1413748">
                <a:moveTo>
                  <a:pt x="0" y="0"/>
                </a:moveTo>
                <a:lnTo>
                  <a:pt x="1413748" y="0"/>
                </a:lnTo>
                <a:lnTo>
                  <a:pt x="1413748" y="1413748"/>
                </a:lnTo>
                <a:lnTo>
                  <a:pt x="0" y="141374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a:off x="9618522" y="3580595"/>
            <a:ext cx="801304" cy="764881"/>
          </a:xfrm>
          <a:custGeom>
            <a:avLst/>
            <a:gdLst/>
            <a:ahLst/>
            <a:cxnLst/>
            <a:rect l="l" t="t" r="r" b="b"/>
            <a:pathLst>
              <a:path w="801304" h="764881">
                <a:moveTo>
                  <a:pt x="0" y="0"/>
                </a:moveTo>
                <a:lnTo>
                  <a:pt x="801303" y="0"/>
                </a:lnTo>
                <a:lnTo>
                  <a:pt x="801303" y="764880"/>
                </a:lnTo>
                <a:lnTo>
                  <a:pt x="0" y="76488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Freeform 6"/>
          <p:cNvSpPr/>
          <p:nvPr/>
        </p:nvSpPr>
        <p:spPr>
          <a:xfrm>
            <a:off x="1330105" y="6509111"/>
            <a:ext cx="697792" cy="708091"/>
          </a:xfrm>
          <a:custGeom>
            <a:avLst/>
            <a:gdLst/>
            <a:ahLst/>
            <a:cxnLst/>
            <a:rect l="l" t="t" r="r" b="b"/>
            <a:pathLst>
              <a:path w="697792" h="708091">
                <a:moveTo>
                  <a:pt x="0" y="0"/>
                </a:moveTo>
                <a:lnTo>
                  <a:pt x="697792" y="0"/>
                </a:lnTo>
                <a:lnTo>
                  <a:pt x="697792" y="708092"/>
                </a:lnTo>
                <a:lnTo>
                  <a:pt x="0" y="70809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7" name="TextBox 7"/>
          <p:cNvSpPr txBox="1"/>
          <p:nvPr/>
        </p:nvSpPr>
        <p:spPr>
          <a:xfrm>
            <a:off x="2719364" y="536847"/>
            <a:ext cx="11965287" cy="1174686"/>
          </a:xfrm>
          <a:prstGeom prst="rect">
            <a:avLst/>
          </a:prstGeom>
        </p:spPr>
        <p:txBody>
          <a:bodyPr lIns="0" tIns="0" rIns="0" bIns="0" rtlCol="0" anchor="t">
            <a:spAutoFit/>
          </a:bodyPr>
          <a:lstStyle/>
          <a:p>
            <a:pPr algn="ctr">
              <a:lnSpc>
                <a:spcPts val="9587"/>
              </a:lnSpc>
            </a:pPr>
            <a:r>
              <a:rPr lang="en-US" sz="6947" spc="368">
                <a:solidFill>
                  <a:srgbClr val="231F20"/>
                </a:solidFill>
                <a:latin typeface="DM Sans Bold"/>
              </a:rPr>
              <a:t>DISRUPTIVE INNOVATION</a:t>
            </a:r>
          </a:p>
        </p:txBody>
      </p:sp>
      <p:sp>
        <p:nvSpPr>
          <p:cNvPr id="8" name="Freeform 8"/>
          <p:cNvSpPr/>
          <p:nvPr/>
        </p:nvSpPr>
        <p:spPr>
          <a:xfrm>
            <a:off x="14989451" y="-4405650"/>
            <a:ext cx="7616557" cy="7815497"/>
          </a:xfrm>
          <a:custGeom>
            <a:avLst/>
            <a:gdLst/>
            <a:ahLst/>
            <a:cxnLst/>
            <a:rect l="l" t="t" r="r" b="b"/>
            <a:pathLst>
              <a:path w="7616557" h="7815497">
                <a:moveTo>
                  <a:pt x="0" y="0"/>
                </a:moveTo>
                <a:lnTo>
                  <a:pt x="7616557" y="0"/>
                </a:lnTo>
                <a:lnTo>
                  <a:pt x="7616557" y="7815496"/>
                </a:lnTo>
                <a:lnTo>
                  <a:pt x="0" y="7815496"/>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9" name="Freeform 9"/>
          <p:cNvSpPr/>
          <p:nvPr/>
        </p:nvSpPr>
        <p:spPr>
          <a:xfrm rot="-4176364">
            <a:off x="-4467974" y="-3382083"/>
            <a:ext cx="7616557" cy="7815497"/>
          </a:xfrm>
          <a:custGeom>
            <a:avLst/>
            <a:gdLst/>
            <a:ahLst/>
            <a:cxnLst/>
            <a:rect l="l" t="t" r="r" b="b"/>
            <a:pathLst>
              <a:path w="7616557" h="7815497">
                <a:moveTo>
                  <a:pt x="0" y="0"/>
                </a:moveTo>
                <a:lnTo>
                  <a:pt x="7616557" y="0"/>
                </a:lnTo>
                <a:lnTo>
                  <a:pt x="7616557" y="7815496"/>
                </a:lnTo>
                <a:lnTo>
                  <a:pt x="0" y="7815496"/>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0" name="Freeform 10"/>
          <p:cNvSpPr/>
          <p:nvPr/>
        </p:nvSpPr>
        <p:spPr>
          <a:xfrm>
            <a:off x="1054469" y="3145894"/>
            <a:ext cx="1362209" cy="1362209"/>
          </a:xfrm>
          <a:custGeom>
            <a:avLst/>
            <a:gdLst/>
            <a:ahLst/>
            <a:cxnLst/>
            <a:rect l="l" t="t" r="r" b="b"/>
            <a:pathLst>
              <a:path w="1362209" h="1362209">
                <a:moveTo>
                  <a:pt x="0" y="0"/>
                </a:moveTo>
                <a:lnTo>
                  <a:pt x="1362210" y="0"/>
                </a:lnTo>
                <a:lnTo>
                  <a:pt x="1362210" y="1362209"/>
                </a:lnTo>
                <a:lnTo>
                  <a:pt x="0" y="136220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1" name="Freeform 11"/>
          <p:cNvSpPr/>
          <p:nvPr/>
        </p:nvSpPr>
        <p:spPr>
          <a:xfrm>
            <a:off x="1443251" y="3458902"/>
            <a:ext cx="584645" cy="640547"/>
          </a:xfrm>
          <a:custGeom>
            <a:avLst/>
            <a:gdLst/>
            <a:ahLst/>
            <a:cxnLst/>
            <a:rect l="l" t="t" r="r" b="b"/>
            <a:pathLst>
              <a:path w="584645" h="640547">
                <a:moveTo>
                  <a:pt x="0" y="0"/>
                </a:moveTo>
                <a:lnTo>
                  <a:pt x="584646" y="0"/>
                </a:lnTo>
                <a:lnTo>
                  <a:pt x="584646" y="640548"/>
                </a:lnTo>
                <a:lnTo>
                  <a:pt x="0" y="640548"/>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2" name="Freeform 12"/>
          <p:cNvSpPr/>
          <p:nvPr/>
        </p:nvSpPr>
        <p:spPr>
          <a:xfrm>
            <a:off x="9338069" y="6030225"/>
            <a:ext cx="1413748" cy="1413748"/>
          </a:xfrm>
          <a:custGeom>
            <a:avLst/>
            <a:gdLst/>
            <a:ahLst/>
            <a:cxnLst/>
            <a:rect l="l" t="t" r="r" b="b"/>
            <a:pathLst>
              <a:path w="1413748" h="1413748">
                <a:moveTo>
                  <a:pt x="0" y="0"/>
                </a:moveTo>
                <a:lnTo>
                  <a:pt x="1413748" y="0"/>
                </a:lnTo>
                <a:lnTo>
                  <a:pt x="1413748" y="1413748"/>
                </a:lnTo>
                <a:lnTo>
                  <a:pt x="0" y="141374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3" name="Freeform 13"/>
          <p:cNvSpPr/>
          <p:nvPr/>
        </p:nvSpPr>
        <p:spPr>
          <a:xfrm>
            <a:off x="9748629" y="6347827"/>
            <a:ext cx="541089" cy="778545"/>
          </a:xfrm>
          <a:custGeom>
            <a:avLst/>
            <a:gdLst/>
            <a:ahLst/>
            <a:cxnLst/>
            <a:rect l="l" t="t" r="r" b="b"/>
            <a:pathLst>
              <a:path w="541089" h="778545">
                <a:moveTo>
                  <a:pt x="0" y="0"/>
                </a:moveTo>
                <a:lnTo>
                  <a:pt x="541089" y="0"/>
                </a:lnTo>
                <a:lnTo>
                  <a:pt x="541089" y="778545"/>
                </a:lnTo>
                <a:lnTo>
                  <a:pt x="0" y="778545"/>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14" name="TextBox 14"/>
          <p:cNvSpPr txBox="1"/>
          <p:nvPr/>
        </p:nvSpPr>
        <p:spPr>
          <a:xfrm>
            <a:off x="2719364" y="6108658"/>
            <a:ext cx="6043886" cy="3115945"/>
          </a:xfrm>
          <a:prstGeom prst="rect">
            <a:avLst/>
          </a:prstGeom>
        </p:spPr>
        <p:txBody>
          <a:bodyPr lIns="0" tIns="0" rIns="0" bIns="0" rtlCol="0" anchor="t">
            <a:spAutoFit/>
          </a:bodyPr>
          <a:lstStyle/>
          <a:p>
            <a:pPr>
              <a:lnSpc>
                <a:spcPts val="3079"/>
              </a:lnSpc>
            </a:pPr>
            <a:r>
              <a:rPr lang="en-US" sz="2199">
                <a:solidFill>
                  <a:srgbClr val="231F20"/>
                </a:solidFill>
                <a:latin typeface="DM Sans Bold"/>
              </a:rPr>
              <a:t>Cross-Platform Integration:</a:t>
            </a:r>
          </a:p>
          <a:p>
            <a:pPr>
              <a:lnSpc>
                <a:spcPts val="3079"/>
              </a:lnSpc>
            </a:pPr>
            <a:r>
              <a:rPr lang="en-US" sz="2199">
                <a:solidFill>
                  <a:srgbClr val="231F20"/>
                </a:solidFill>
                <a:latin typeface="DM Sans"/>
              </a:rPr>
              <a:t>Integrate the authenticity checker across various platforms and services, creating a unified system for verifying information on the internet.</a:t>
            </a:r>
          </a:p>
          <a:p>
            <a:pPr>
              <a:lnSpc>
                <a:spcPts val="3079"/>
              </a:lnSpc>
            </a:pPr>
            <a:r>
              <a:rPr lang="en-US" sz="2199">
                <a:solidFill>
                  <a:srgbClr val="231F20"/>
                </a:solidFill>
                <a:latin typeface="DM Sans"/>
              </a:rPr>
              <a:t>Collaborate with major social media platforms, search engines, and news outlets for widespread adoption.</a:t>
            </a:r>
          </a:p>
        </p:txBody>
      </p:sp>
      <p:sp>
        <p:nvSpPr>
          <p:cNvPr id="15" name="TextBox 15"/>
          <p:cNvSpPr txBox="1"/>
          <p:nvPr/>
        </p:nvSpPr>
        <p:spPr>
          <a:xfrm>
            <a:off x="10879271" y="3199130"/>
            <a:ext cx="5733168" cy="1944370"/>
          </a:xfrm>
          <a:prstGeom prst="rect">
            <a:avLst/>
          </a:prstGeom>
        </p:spPr>
        <p:txBody>
          <a:bodyPr lIns="0" tIns="0" rIns="0" bIns="0" rtlCol="0" anchor="t">
            <a:spAutoFit/>
          </a:bodyPr>
          <a:lstStyle/>
          <a:p>
            <a:pPr>
              <a:lnSpc>
                <a:spcPts val="3079"/>
              </a:lnSpc>
            </a:pPr>
            <a:r>
              <a:rPr lang="en-US" sz="2199">
                <a:solidFill>
                  <a:srgbClr val="231F20"/>
                </a:solidFill>
                <a:latin typeface="DM Sans Bold"/>
              </a:rPr>
              <a:t>Real-Time Detection:</a:t>
            </a:r>
            <a:r>
              <a:rPr lang="en-US" sz="2199">
                <a:solidFill>
                  <a:srgbClr val="231F20"/>
                </a:solidFill>
                <a:latin typeface="DM Sans"/>
              </a:rPr>
              <a:t> Real-time detection is crucial for preventing the spread of fake news or fraudulent content, providing immediate feedback and allowing timely intervention.</a:t>
            </a:r>
          </a:p>
        </p:txBody>
      </p:sp>
      <p:sp>
        <p:nvSpPr>
          <p:cNvPr id="16" name="TextBox 16"/>
          <p:cNvSpPr txBox="1"/>
          <p:nvPr/>
        </p:nvSpPr>
        <p:spPr>
          <a:xfrm>
            <a:off x="2719364" y="3149807"/>
            <a:ext cx="5733168" cy="1944370"/>
          </a:xfrm>
          <a:prstGeom prst="rect">
            <a:avLst/>
          </a:prstGeom>
        </p:spPr>
        <p:txBody>
          <a:bodyPr lIns="0" tIns="0" rIns="0" bIns="0" rtlCol="0" anchor="t">
            <a:spAutoFit/>
          </a:bodyPr>
          <a:lstStyle/>
          <a:p>
            <a:pPr>
              <a:lnSpc>
                <a:spcPts val="3079"/>
              </a:lnSpc>
            </a:pPr>
            <a:r>
              <a:rPr lang="en-US" sz="2199">
                <a:solidFill>
                  <a:srgbClr val="231F20"/>
                </a:solidFill>
                <a:latin typeface="DM Sans Bold"/>
              </a:rPr>
              <a:t>Image and Video Analysis: </a:t>
            </a:r>
            <a:r>
              <a:rPr lang="en-US" sz="2199">
                <a:solidFill>
                  <a:srgbClr val="231F20"/>
                </a:solidFill>
                <a:latin typeface="DM Sans"/>
              </a:rPr>
              <a:t>This innovation enables the identification of manipulated or synthetic content in images and videos, addressing challenges related to deepfake technologies.</a:t>
            </a:r>
          </a:p>
        </p:txBody>
      </p:sp>
      <p:sp>
        <p:nvSpPr>
          <p:cNvPr id="17" name="TextBox 17"/>
          <p:cNvSpPr txBox="1"/>
          <p:nvPr/>
        </p:nvSpPr>
        <p:spPr>
          <a:xfrm>
            <a:off x="10879271" y="6108658"/>
            <a:ext cx="6380029" cy="3506470"/>
          </a:xfrm>
          <a:prstGeom prst="rect">
            <a:avLst/>
          </a:prstGeom>
        </p:spPr>
        <p:txBody>
          <a:bodyPr lIns="0" tIns="0" rIns="0" bIns="0" rtlCol="0" anchor="t">
            <a:spAutoFit/>
          </a:bodyPr>
          <a:lstStyle/>
          <a:p>
            <a:pPr>
              <a:lnSpc>
                <a:spcPts val="3079"/>
              </a:lnSpc>
            </a:pPr>
            <a:r>
              <a:rPr lang="en-US" sz="2199">
                <a:solidFill>
                  <a:srgbClr val="231F20"/>
                </a:solidFill>
                <a:latin typeface="DM Sans"/>
              </a:rPr>
              <a:t> </a:t>
            </a:r>
            <a:r>
              <a:rPr lang="en-US" sz="2199">
                <a:solidFill>
                  <a:srgbClr val="231F20"/>
                </a:solidFill>
                <a:latin typeface="DM Sans Bold"/>
              </a:rPr>
              <a:t>Music &amp; Audio file verification:</a:t>
            </a:r>
          </a:p>
          <a:p>
            <a:pPr>
              <a:lnSpc>
                <a:spcPts val="3079"/>
              </a:lnSpc>
            </a:pPr>
            <a:r>
              <a:rPr lang="en-US" sz="2199">
                <a:solidFill>
                  <a:srgbClr val="231F20"/>
                </a:solidFill>
                <a:latin typeface="DM Sans"/>
              </a:rPr>
              <a:t>We utilizes advanced machine learning algorithms to analyze audio files and determine whether they have been generated using AI synthesis techniques. The feature provides a comprehensive assessment of the audio's authenticity, identifying potential manipulations and anomalies that may indicate AI-generated content.</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3" name="TextBox 3"/>
          <p:cNvSpPr txBox="1"/>
          <p:nvPr/>
        </p:nvSpPr>
        <p:spPr>
          <a:xfrm>
            <a:off x="3091668" y="489905"/>
            <a:ext cx="11552977" cy="1174686"/>
          </a:xfrm>
          <a:prstGeom prst="rect">
            <a:avLst/>
          </a:prstGeom>
        </p:spPr>
        <p:txBody>
          <a:bodyPr lIns="0" tIns="0" rIns="0" bIns="0" rtlCol="0" anchor="t">
            <a:spAutoFit/>
          </a:bodyPr>
          <a:lstStyle/>
          <a:p>
            <a:pPr algn="ctr">
              <a:lnSpc>
                <a:spcPts val="9587"/>
              </a:lnSpc>
            </a:pPr>
            <a:r>
              <a:rPr lang="en-US" sz="6947" spc="368">
                <a:solidFill>
                  <a:srgbClr val="231F20"/>
                </a:solidFill>
                <a:latin typeface="DM Sans Bold"/>
              </a:rPr>
              <a:t>VALUE CREATION</a:t>
            </a:r>
          </a:p>
        </p:txBody>
      </p:sp>
      <p:sp>
        <p:nvSpPr>
          <p:cNvPr id="4" name="Freeform 4"/>
          <p:cNvSpPr/>
          <p:nvPr/>
        </p:nvSpPr>
        <p:spPr>
          <a:xfrm>
            <a:off x="15528905" y="-4710058"/>
            <a:ext cx="7616557" cy="7815497"/>
          </a:xfrm>
          <a:custGeom>
            <a:avLst/>
            <a:gdLst/>
            <a:ahLst/>
            <a:cxnLst/>
            <a:rect l="l" t="t" r="r" b="b"/>
            <a:pathLst>
              <a:path w="7616557" h="7815497">
                <a:moveTo>
                  <a:pt x="0" y="0"/>
                </a:moveTo>
                <a:lnTo>
                  <a:pt x="7616557" y="0"/>
                </a:lnTo>
                <a:lnTo>
                  <a:pt x="7616557"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rot="-4176364">
            <a:off x="-2141614" y="-5991515"/>
            <a:ext cx="7616557" cy="7815497"/>
          </a:xfrm>
          <a:custGeom>
            <a:avLst/>
            <a:gdLst/>
            <a:ahLst/>
            <a:cxnLst/>
            <a:rect l="l" t="t" r="r" b="b"/>
            <a:pathLst>
              <a:path w="7616557" h="7815497">
                <a:moveTo>
                  <a:pt x="0" y="0"/>
                </a:moveTo>
                <a:lnTo>
                  <a:pt x="7616557" y="0"/>
                </a:lnTo>
                <a:lnTo>
                  <a:pt x="7616557" y="7815496"/>
                </a:lnTo>
                <a:lnTo>
                  <a:pt x="0" y="781549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TextBox 6"/>
          <p:cNvSpPr txBox="1"/>
          <p:nvPr/>
        </p:nvSpPr>
        <p:spPr>
          <a:xfrm>
            <a:off x="2413447" y="2302766"/>
            <a:ext cx="5877476" cy="2036318"/>
          </a:xfrm>
          <a:prstGeom prst="rect">
            <a:avLst/>
          </a:prstGeom>
        </p:spPr>
        <p:txBody>
          <a:bodyPr lIns="0" tIns="0" rIns="0" bIns="0" rtlCol="0" anchor="t">
            <a:spAutoFit/>
          </a:bodyPr>
          <a:lstStyle/>
          <a:p>
            <a:pPr>
              <a:lnSpc>
                <a:spcPts val="3255"/>
              </a:lnSpc>
            </a:pPr>
            <a:r>
              <a:rPr lang="en-US" sz="2199">
                <a:solidFill>
                  <a:srgbClr val="231F20"/>
                </a:solidFill>
                <a:latin typeface="DM Sans Bold"/>
              </a:rPr>
              <a:t>Value for the society: </a:t>
            </a:r>
            <a:r>
              <a:rPr lang="en-US" sz="2199">
                <a:solidFill>
                  <a:srgbClr val="231F20"/>
                </a:solidFill>
                <a:latin typeface="DM Sans"/>
              </a:rPr>
              <a:t>By contributing to the fight against misinformation and promoting reliable information, our product can serve as a public good and help address societal challenges related to information credibility. </a:t>
            </a:r>
          </a:p>
        </p:txBody>
      </p:sp>
      <p:sp>
        <p:nvSpPr>
          <p:cNvPr id="7" name="Freeform 7"/>
          <p:cNvSpPr/>
          <p:nvPr/>
        </p:nvSpPr>
        <p:spPr>
          <a:xfrm>
            <a:off x="450201" y="2496464"/>
            <a:ext cx="1715596" cy="1715596"/>
          </a:xfrm>
          <a:custGeom>
            <a:avLst/>
            <a:gdLst/>
            <a:ahLst/>
            <a:cxnLst/>
            <a:rect l="l" t="t" r="r" b="b"/>
            <a:pathLst>
              <a:path w="1715596" h="1715596">
                <a:moveTo>
                  <a:pt x="0" y="0"/>
                </a:moveTo>
                <a:lnTo>
                  <a:pt x="1715596" y="0"/>
                </a:lnTo>
                <a:lnTo>
                  <a:pt x="1715596" y="1715596"/>
                </a:lnTo>
                <a:lnTo>
                  <a:pt x="0" y="171559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8" name="Freeform 8"/>
          <p:cNvSpPr/>
          <p:nvPr/>
        </p:nvSpPr>
        <p:spPr>
          <a:xfrm>
            <a:off x="927649" y="2950903"/>
            <a:ext cx="736315" cy="806719"/>
          </a:xfrm>
          <a:custGeom>
            <a:avLst/>
            <a:gdLst/>
            <a:ahLst/>
            <a:cxnLst/>
            <a:rect l="l" t="t" r="r" b="b"/>
            <a:pathLst>
              <a:path w="736315" h="806719">
                <a:moveTo>
                  <a:pt x="0" y="0"/>
                </a:moveTo>
                <a:lnTo>
                  <a:pt x="736315" y="0"/>
                </a:lnTo>
                <a:lnTo>
                  <a:pt x="736315" y="806719"/>
                </a:lnTo>
                <a:lnTo>
                  <a:pt x="0" y="80671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9" name="Freeform 9"/>
          <p:cNvSpPr/>
          <p:nvPr/>
        </p:nvSpPr>
        <p:spPr>
          <a:xfrm>
            <a:off x="8594334" y="7639275"/>
            <a:ext cx="1715596" cy="1715596"/>
          </a:xfrm>
          <a:custGeom>
            <a:avLst/>
            <a:gdLst/>
            <a:ahLst/>
            <a:cxnLst/>
            <a:rect l="l" t="t" r="r" b="b"/>
            <a:pathLst>
              <a:path w="1715596" h="1715596">
                <a:moveTo>
                  <a:pt x="0" y="0"/>
                </a:moveTo>
                <a:lnTo>
                  <a:pt x="1715596" y="0"/>
                </a:lnTo>
                <a:lnTo>
                  <a:pt x="1715596" y="1715596"/>
                </a:lnTo>
                <a:lnTo>
                  <a:pt x="0" y="171559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0" name="Freeform 10"/>
          <p:cNvSpPr/>
          <p:nvPr/>
        </p:nvSpPr>
        <p:spPr>
          <a:xfrm>
            <a:off x="9116850" y="8055805"/>
            <a:ext cx="670564" cy="971831"/>
          </a:xfrm>
          <a:custGeom>
            <a:avLst/>
            <a:gdLst/>
            <a:ahLst/>
            <a:cxnLst/>
            <a:rect l="l" t="t" r="r" b="b"/>
            <a:pathLst>
              <a:path w="670564" h="971831">
                <a:moveTo>
                  <a:pt x="0" y="0"/>
                </a:moveTo>
                <a:lnTo>
                  <a:pt x="670564" y="0"/>
                </a:lnTo>
                <a:lnTo>
                  <a:pt x="670564" y="971831"/>
                </a:lnTo>
                <a:lnTo>
                  <a:pt x="0" y="971831"/>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1" name="TextBox 11"/>
          <p:cNvSpPr txBox="1"/>
          <p:nvPr/>
        </p:nvSpPr>
        <p:spPr>
          <a:xfrm>
            <a:off x="10548055" y="7650364"/>
            <a:ext cx="6159136" cy="1626743"/>
          </a:xfrm>
          <a:prstGeom prst="rect">
            <a:avLst/>
          </a:prstGeom>
        </p:spPr>
        <p:txBody>
          <a:bodyPr lIns="0" tIns="0" rIns="0" bIns="0" rtlCol="0" anchor="t">
            <a:spAutoFit/>
          </a:bodyPr>
          <a:lstStyle/>
          <a:p>
            <a:pPr>
              <a:lnSpc>
                <a:spcPts val="3255"/>
              </a:lnSpc>
            </a:pPr>
            <a:r>
              <a:rPr lang="en-US" sz="2199">
                <a:solidFill>
                  <a:srgbClr val="231F20"/>
                </a:solidFill>
                <a:latin typeface="DM Sans Bold"/>
              </a:rPr>
              <a:t>Value for all: </a:t>
            </a:r>
            <a:r>
              <a:rPr lang="en-US" sz="2199">
                <a:solidFill>
                  <a:srgbClr val="231F20"/>
                </a:solidFill>
                <a:latin typeface="DM Sans"/>
              </a:rPr>
              <a:t>It can save time and effort that would otherwise be spent fact-checking content manually, making our product a valuable time-saving tool.</a:t>
            </a:r>
          </a:p>
        </p:txBody>
      </p:sp>
      <p:sp>
        <p:nvSpPr>
          <p:cNvPr id="12" name="TextBox 12"/>
          <p:cNvSpPr txBox="1"/>
          <p:nvPr/>
        </p:nvSpPr>
        <p:spPr>
          <a:xfrm>
            <a:off x="10557580" y="2410498"/>
            <a:ext cx="6428416" cy="2036318"/>
          </a:xfrm>
          <a:prstGeom prst="rect">
            <a:avLst/>
          </a:prstGeom>
        </p:spPr>
        <p:txBody>
          <a:bodyPr lIns="0" tIns="0" rIns="0" bIns="0" rtlCol="0" anchor="t">
            <a:spAutoFit/>
          </a:bodyPr>
          <a:lstStyle/>
          <a:p>
            <a:pPr>
              <a:lnSpc>
                <a:spcPts val="3255"/>
              </a:lnSpc>
            </a:pPr>
            <a:r>
              <a:rPr lang="en-US" sz="2199">
                <a:solidFill>
                  <a:srgbClr val="231F20"/>
                </a:solidFill>
                <a:latin typeface="DM Sans Bold"/>
              </a:rPr>
              <a:t>Value for companies:</a:t>
            </a:r>
            <a:r>
              <a:rPr lang="en-US" sz="2199">
                <a:solidFill>
                  <a:srgbClr val="231F20"/>
                </a:solidFill>
                <a:latin typeface="DM Sans"/>
              </a:rPr>
              <a:t> Our product's ability to identify and filter out disinformation can enhance trust from their customers in digital content and sources, which is crucial in today's information age.</a:t>
            </a:r>
          </a:p>
        </p:txBody>
      </p:sp>
      <p:sp>
        <p:nvSpPr>
          <p:cNvPr id="13" name="Freeform 13"/>
          <p:cNvSpPr/>
          <p:nvPr/>
        </p:nvSpPr>
        <p:spPr>
          <a:xfrm>
            <a:off x="8594334" y="2496464"/>
            <a:ext cx="1715596" cy="1715596"/>
          </a:xfrm>
          <a:custGeom>
            <a:avLst/>
            <a:gdLst/>
            <a:ahLst/>
            <a:cxnLst/>
            <a:rect l="l" t="t" r="r" b="b"/>
            <a:pathLst>
              <a:path w="1715596" h="1715596">
                <a:moveTo>
                  <a:pt x="0" y="0"/>
                </a:moveTo>
                <a:lnTo>
                  <a:pt x="1715596" y="0"/>
                </a:lnTo>
                <a:lnTo>
                  <a:pt x="1715596" y="1715596"/>
                </a:lnTo>
                <a:lnTo>
                  <a:pt x="0" y="171559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4" name="TextBox 14"/>
          <p:cNvSpPr txBox="1"/>
          <p:nvPr/>
        </p:nvSpPr>
        <p:spPr>
          <a:xfrm>
            <a:off x="2413447" y="4983191"/>
            <a:ext cx="5427756" cy="3072613"/>
          </a:xfrm>
          <a:prstGeom prst="rect">
            <a:avLst/>
          </a:prstGeom>
        </p:spPr>
        <p:txBody>
          <a:bodyPr lIns="0" tIns="0" rIns="0" bIns="0" rtlCol="0" anchor="t">
            <a:spAutoFit/>
          </a:bodyPr>
          <a:lstStyle/>
          <a:p>
            <a:pPr>
              <a:lnSpc>
                <a:spcPts val="3161"/>
              </a:lnSpc>
            </a:pPr>
            <a:r>
              <a:rPr lang="en-US" sz="2136">
                <a:solidFill>
                  <a:srgbClr val="231F20"/>
                </a:solidFill>
                <a:latin typeface="DM Sans Bold"/>
              </a:rPr>
              <a:t>Value for Investors: </a:t>
            </a:r>
            <a:r>
              <a:rPr lang="en-US" sz="2136">
                <a:solidFill>
                  <a:srgbClr val="231F20"/>
                </a:solidFill>
                <a:latin typeface="DM Sans"/>
              </a:rPr>
              <a:t>Investors can use authenticity checks to assess the authenticity of financial information and statements, reducing the risk of investment in fraudulent or misrepresented ventures.</a:t>
            </a:r>
          </a:p>
          <a:p>
            <a:pPr>
              <a:lnSpc>
                <a:spcPts val="2717"/>
              </a:lnSpc>
            </a:pPr>
            <a:endParaRPr lang="en-US" sz="2136">
              <a:solidFill>
                <a:srgbClr val="231F20"/>
              </a:solidFill>
              <a:latin typeface="DM Sans"/>
            </a:endParaRPr>
          </a:p>
          <a:p>
            <a:pPr>
              <a:lnSpc>
                <a:spcPts val="2717"/>
              </a:lnSpc>
            </a:pPr>
            <a:endParaRPr lang="en-US" sz="2136">
              <a:solidFill>
                <a:srgbClr val="231F20"/>
              </a:solidFill>
              <a:latin typeface="DM Sans"/>
            </a:endParaRPr>
          </a:p>
        </p:txBody>
      </p:sp>
      <p:sp>
        <p:nvSpPr>
          <p:cNvPr id="15" name="Freeform 15"/>
          <p:cNvSpPr/>
          <p:nvPr/>
        </p:nvSpPr>
        <p:spPr>
          <a:xfrm>
            <a:off x="450201" y="5314576"/>
            <a:ext cx="1715596" cy="1715596"/>
          </a:xfrm>
          <a:custGeom>
            <a:avLst/>
            <a:gdLst/>
            <a:ahLst/>
            <a:cxnLst/>
            <a:rect l="l" t="t" r="r" b="b"/>
            <a:pathLst>
              <a:path w="1715596" h="1715596">
                <a:moveTo>
                  <a:pt x="0" y="0"/>
                </a:moveTo>
                <a:lnTo>
                  <a:pt x="1715596" y="0"/>
                </a:lnTo>
                <a:lnTo>
                  <a:pt x="1715596" y="1715597"/>
                </a:lnTo>
                <a:lnTo>
                  <a:pt x="0" y="171559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6" name="Freeform 16"/>
          <p:cNvSpPr/>
          <p:nvPr/>
        </p:nvSpPr>
        <p:spPr>
          <a:xfrm>
            <a:off x="821804" y="5708280"/>
            <a:ext cx="972389" cy="928190"/>
          </a:xfrm>
          <a:custGeom>
            <a:avLst/>
            <a:gdLst/>
            <a:ahLst/>
            <a:cxnLst/>
            <a:rect l="l" t="t" r="r" b="b"/>
            <a:pathLst>
              <a:path w="972389" h="928190">
                <a:moveTo>
                  <a:pt x="0" y="0"/>
                </a:moveTo>
                <a:lnTo>
                  <a:pt x="972390" y="0"/>
                </a:lnTo>
                <a:lnTo>
                  <a:pt x="972390" y="928189"/>
                </a:lnTo>
                <a:lnTo>
                  <a:pt x="0" y="928189"/>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7" name="TextBox 17"/>
          <p:cNvSpPr txBox="1"/>
          <p:nvPr/>
        </p:nvSpPr>
        <p:spPr>
          <a:xfrm>
            <a:off x="10548055" y="4825643"/>
            <a:ext cx="7527455" cy="2445893"/>
          </a:xfrm>
          <a:prstGeom prst="rect">
            <a:avLst/>
          </a:prstGeom>
        </p:spPr>
        <p:txBody>
          <a:bodyPr lIns="0" tIns="0" rIns="0" bIns="0" rtlCol="0" anchor="t">
            <a:spAutoFit/>
          </a:bodyPr>
          <a:lstStyle/>
          <a:p>
            <a:pPr marL="0" lvl="0" indent="0">
              <a:lnSpc>
                <a:spcPts val="3255"/>
              </a:lnSpc>
            </a:pPr>
            <a:r>
              <a:rPr lang="en-US" sz="2199">
                <a:solidFill>
                  <a:srgbClr val="231F20"/>
                </a:solidFill>
                <a:latin typeface="DM Sans Bold"/>
              </a:rPr>
              <a:t>Value for Media and News Outlets: </a:t>
            </a:r>
            <a:r>
              <a:rPr lang="en-US" sz="2199">
                <a:solidFill>
                  <a:srgbClr val="231F20"/>
                </a:solidFill>
                <a:latin typeface="DM Sans"/>
              </a:rPr>
              <a:t>Media organizations can leverage authenticity checking to verify the authenticity of news sources and combat the spread of misinformation and fake news. Implementing rigorous authenticity checks can enhance the credibility of media outlets, attracting a more informed and trusting audience.</a:t>
            </a:r>
          </a:p>
        </p:txBody>
      </p:sp>
      <p:sp>
        <p:nvSpPr>
          <p:cNvPr id="18" name="Freeform 18"/>
          <p:cNvSpPr/>
          <p:nvPr/>
        </p:nvSpPr>
        <p:spPr>
          <a:xfrm>
            <a:off x="8594334" y="5143500"/>
            <a:ext cx="1715596" cy="1715596"/>
          </a:xfrm>
          <a:custGeom>
            <a:avLst/>
            <a:gdLst/>
            <a:ahLst/>
            <a:cxnLst/>
            <a:rect l="l" t="t" r="r" b="b"/>
            <a:pathLst>
              <a:path w="1715596" h="1715596">
                <a:moveTo>
                  <a:pt x="0" y="0"/>
                </a:moveTo>
                <a:lnTo>
                  <a:pt x="1715596" y="0"/>
                </a:lnTo>
                <a:lnTo>
                  <a:pt x="1715596" y="1715596"/>
                </a:lnTo>
                <a:lnTo>
                  <a:pt x="0" y="171559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9" name="Freeform 19"/>
          <p:cNvSpPr/>
          <p:nvPr/>
        </p:nvSpPr>
        <p:spPr>
          <a:xfrm>
            <a:off x="9083974" y="5581032"/>
            <a:ext cx="736315" cy="806719"/>
          </a:xfrm>
          <a:custGeom>
            <a:avLst/>
            <a:gdLst/>
            <a:ahLst/>
            <a:cxnLst/>
            <a:rect l="l" t="t" r="r" b="b"/>
            <a:pathLst>
              <a:path w="736315" h="806719">
                <a:moveTo>
                  <a:pt x="0" y="0"/>
                </a:moveTo>
                <a:lnTo>
                  <a:pt x="736315" y="0"/>
                </a:lnTo>
                <a:lnTo>
                  <a:pt x="736315" y="806719"/>
                </a:lnTo>
                <a:lnTo>
                  <a:pt x="0" y="80671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20" name="Freeform 20"/>
          <p:cNvSpPr/>
          <p:nvPr/>
        </p:nvSpPr>
        <p:spPr>
          <a:xfrm>
            <a:off x="459726" y="7639275"/>
            <a:ext cx="1715596" cy="1715596"/>
          </a:xfrm>
          <a:custGeom>
            <a:avLst/>
            <a:gdLst/>
            <a:ahLst/>
            <a:cxnLst/>
            <a:rect l="l" t="t" r="r" b="b"/>
            <a:pathLst>
              <a:path w="1715596" h="1715596">
                <a:moveTo>
                  <a:pt x="0" y="0"/>
                </a:moveTo>
                <a:lnTo>
                  <a:pt x="1715596" y="0"/>
                </a:lnTo>
                <a:lnTo>
                  <a:pt x="1715596" y="1715596"/>
                </a:lnTo>
                <a:lnTo>
                  <a:pt x="0" y="171559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21" name="Freeform 21"/>
          <p:cNvSpPr/>
          <p:nvPr/>
        </p:nvSpPr>
        <p:spPr>
          <a:xfrm>
            <a:off x="931617" y="8025737"/>
            <a:ext cx="771813" cy="942673"/>
          </a:xfrm>
          <a:custGeom>
            <a:avLst/>
            <a:gdLst/>
            <a:ahLst/>
            <a:cxnLst/>
            <a:rect l="l" t="t" r="r" b="b"/>
            <a:pathLst>
              <a:path w="771813" h="942673">
                <a:moveTo>
                  <a:pt x="0" y="0"/>
                </a:moveTo>
                <a:lnTo>
                  <a:pt x="771814" y="0"/>
                </a:lnTo>
                <a:lnTo>
                  <a:pt x="771814" y="942672"/>
                </a:lnTo>
                <a:lnTo>
                  <a:pt x="0" y="942672"/>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22" name="Freeform 22"/>
          <p:cNvSpPr/>
          <p:nvPr/>
        </p:nvSpPr>
        <p:spPr>
          <a:xfrm>
            <a:off x="9066225" y="2912076"/>
            <a:ext cx="771813" cy="942673"/>
          </a:xfrm>
          <a:custGeom>
            <a:avLst/>
            <a:gdLst/>
            <a:ahLst/>
            <a:cxnLst/>
            <a:rect l="l" t="t" r="r" b="b"/>
            <a:pathLst>
              <a:path w="771813" h="942673">
                <a:moveTo>
                  <a:pt x="0" y="0"/>
                </a:moveTo>
                <a:lnTo>
                  <a:pt x="771813" y="0"/>
                </a:lnTo>
                <a:lnTo>
                  <a:pt x="771813" y="942673"/>
                </a:lnTo>
                <a:lnTo>
                  <a:pt x="0" y="942673"/>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23" name="TextBox 23"/>
          <p:cNvSpPr txBox="1"/>
          <p:nvPr/>
        </p:nvSpPr>
        <p:spPr>
          <a:xfrm>
            <a:off x="2261218" y="7728128"/>
            <a:ext cx="6094991" cy="1626743"/>
          </a:xfrm>
          <a:prstGeom prst="rect">
            <a:avLst/>
          </a:prstGeom>
        </p:spPr>
        <p:txBody>
          <a:bodyPr lIns="0" tIns="0" rIns="0" bIns="0" rtlCol="0" anchor="t">
            <a:spAutoFit/>
          </a:bodyPr>
          <a:lstStyle/>
          <a:p>
            <a:pPr>
              <a:lnSpc>
                <a:spcPts val="3255"/>
              </a:lnSpc>
            </a:pPr>
            <a:r>
              <a:rPr lang="en-US" sz="2199">
                <a:solidFill>
                  <a:srgbClr val="231F20"/>
                </a:solidFill>
                <a:latin typeface="DM Sans Bold"/>
              </a:rPr>
              <a:t>Value for Government Agencies:</a:t>
            </a:r>
            <a:r>
              <a:rPr lang="en-US" sz="2199">
                <a:solidFill>
                  <a:srgbClr val="231F20"/>
                </a:solidFill>
                <a:latin typeface="DM Sans"/>
              </a:rPr>
              <a:t> Authenticity checks are crucial for verifying the authenticity of documents, identities, and information, contributing to national security efforts.</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3" name="Freeform 3"/>
          <p:cNvSpPr/>
          <p:nvPr/>
        </p:nvSpPr>
        <p:spPr>
          <a:xfrm>
            <a:off x="7568359" y="7376348"/>
            <a:ext cx="3041106" cy="322056"/>
          </a:xfrm>
          <a:custGeom>
            <a:avLst/>
            <a:gdLst/>
            <a:ahLst/>
            <a:cxnLst/>
            <a:rect l="l" t="t" r="r" b="b"/>
            <a:pathLst>
              <a:path w="3041106" h="322056">
                <a:moveTo>
                  <a:pt x="0" y="0"/>
                </a:moveTo>
                <a:lnTo>
                  <a:pt x="3041106" y="0"/>
                </a:lnTo>
                <a:lnTo>
                  <a:pt x="3041106" y="322055"/>
                </a:lnTo>
                <a:lnTo>
                  <a:pt x="0" y="322055"/>
                </a:lnTo>
                <a:lnTo>
                  <a:pt x="0" y="0"/>
                </a:lnTo>
                <a:close/>
              </a:path>
            </a:pathLst>
          </a:custGeom>
          <a:blipFill>
            <a:blip r:embed="rId3"/>
            <a:stretch>
              <a:fillRect t="-86495"/>
            </a:stretch>
          </a:blipFill>
        </p:spPr>
      </p:sp>
      <p:grpSp>
        <p:nvGrpSpPr>
          <p:cNvPr id="4" name="Group 4"/>
          <p:cNvGrpSpPr/>
          <p:nvPr/>
        </p:nvGrpSpPr>
        <p:grpSpPr>
          <a:xfrm>
            <a:off x="7579293" y="4365114"/>
            <a:ext cx="3030171" cy="5172377"/>
            <a:chOff x="0" y="0"/>
            <a:chExt cx="1279723" cy="2184435"/>
          </a:xfrm>
        </p:grpSpPr>
        <p:sp>
          <p:nvSpPr>
            <p:cNvPr id="5" name="Freeform 5"/>
            <p:cNvSpPr/>
            <p:nvPr/>
          </p:nvSpPr>
          <p:spPr>
            <a:xfrm>
              <a:off x="0" y="0"/>
              <a:ext cx="1279723" cy="2184434"/>
            </a:xfrm>
            <a:custGeom>
              <a:avLst/>
              <a:gdLst/>
              <a:ahLst/>
              <a:cxnLst/>
              <a:rect l="l" t="t" r="r" b="b"/>
              <a:pathLst>
                <a:path w="1279723" h="2184434">
                  <a:moveTo>
                    <a:pt x="0" y="0"/>
                  </a:moveTo>
                  <a:lnTo>
                    <a:pt x="1279723" y="0"/>
                  </a:lnTo>
                  <a:lnTo>
                    <a:pt x="1279723" y="2184434"/>
                  </a:lnTo>
                  <a:lnTo>
                    <a:pt x="0" y="2184434"/>
                  </a:lnTo>
                  <a:close/>
                </a:path>
              </a:pathLst>
            </a:custGeom>
            <a:solidFill>
              <a:srgbClr val="1A1A1A"/>
            </a:solidFill>
          </p:spPr>
        </p:sp>
        <p:sp>
          <p:nvSpPr>
            <p:cNvPr id="6" name="TextBox 6"/>
            <p:cNvSpPr txBox="1"/>
            <p:nvPr/>
          </p:nvSpPr>
          <p:spPr>
            <a:xfrm>
              <a:off x="0" y="-57150"/>
              <a:ext cx="1279723" cy="2241585"/>
            </a:xfrm>
            <a:prstGeom prst="rect">
              <a:avLst/>
            </a:prstGeom>
          </p:spPr>
          <p:txBody>
            <a:bodyPr lIns="50800" tIns="50800" rIns="50800" bIns="50800" rtlCol="0" anchor="ctr"/>
            <a:lstStyle/>
            <a:p>
              <a:pPr marL="0" lvl="0" indent="0" algn="ctr">
                <a:lnSpc>
                  <a:spcPts val="4114"/>
                </a:lnSpc>
                <a:spcBef>
                  <a:spcPct val="0"/>
                </a:spcBef>
              </a:pPr>
              <a:endParaRPr/>
            </a:p>
          </p:txBody>
        </p:sp>
      </p:grpSp>
      <p:sp>
        <p:nvSpPr>
          <p:cNvPr id="7" name="Freeform 7"/>
          <p:cNvSpPr/>
          <p:nvPr/>
        </p:nvSpPr>
        <p:spPr>
          <a:xfrm>
            <a:off x="4028290" y="7376348"/>
            <a:ext cx="3041106" cy="322056"/>
          </a:xfrm>
          <a:custGeom>
            <a:avLst/>
            <a:gdLst/>
            <a:ahLst/>
            <a:cxnLst/>
            <a:rect l="l" t="t" r="r" b="b"/>
            <a:pathLst>
              <a:path w="3041106" h="322056">
                <a:moveTo>
                  <a:pt x="0" y="0"/>
                </a:moveTo>
                <a:lnTo>
                  <a:pt x="3041105" y="0"/>
                </a:lnTo>
                <a:lnTo>
                  <a:pt x="3041105" y="322055"/>
                </a:lnTo>
                <a:lnTo>
                  <a:pt x="0" y="322055"/>
                </a:lnTo>
                <a:lnTo>
                  <a:pt x="0" y="0"/>
                </a:lnTo>
                <a:close/>
              </a:path>
            </a:pathLst>
          </a:custGeom>
          <a:blipFill>
            <a:blip r:embed="rId3"/>
            <a:stretch>
              <a:fillRect t="-86495"/>
            </a:stretch>
          </a:blipFill>
        </p:spPr>
      </p:sp>
      <p:grpSp>
        <p:nvGrpSpPr>
          <p:cNvPr id="8" name="Group 8"/>
          <p:cNvGrpSpPr/>
          <p:nvPr/>
        </p:nvGrpSpPr>
        <p:grpSpPr>
          <a:xfrm>
            <a:off x="4039224" y="4365114"/>
            <a:ext cx="3030171" cy="5172377"/>
            <a:chOff x="0" y="0"/>
            <a:chExt cx="1279723" cy="2184435"/>
          </a:xfrm>
        </p:grpSpPr>
        <p:sp>
          <p:nvSpPr>
            <p:cNvPr id="9" name="Freeform 9"/>
            <p:cNvSpPr/>
            <p:nvPr/>
          </p:nvSpPr>
          <p:spPr>
            <a:xfrm>
              <a:off x="0" y="0"/>
              <a:ext cx="1279723" cy="2184434"/>
            </a:xfrm>
            <a:custGeom>
              <a:avLst/>
              <a:gdLst/>
              <a:ahLst/>
              <a:cxnLst/>
              <a:rect l="l" t="t" r="r" b="b"/>
              <a:pathLst>
                <a:path w="1279723" h="2184434">
                  <a:moveTo>
                    <a:pt x="0" y="0"/>
                  </a:moveTo>
                  <a:lnTo>
                    <a:pt x="1279723" y="0"/>
                  </a:lnTo>
                  <a:lnTo>
                    <a:pt x="1279723" y="2184434"/>
                  </a:lnTo>
                  <a:lnTo>
                    <a:pt x="0" y="2184434"/>
                  </a:lnTo>
                  <a:close/>
                </a:path>
              </a:pathLst>
            </a:custGeom>
            <a:solidFill>
              <a:srgbClr val="1A1A1A"/>
            </a:solidFill>
          </p:spPr>
        </p:sp>
        <p:sp>
          <p:nvSpPr>
            <p:cNvPr id="10" name="TextBox 10"/>
            <p:cNvSpPr txBox="1"/>
            <p:nvPr/>
          </p:nvSpPr>
          <p:spPr>
            <a:xfrm>
              <a:off x="0" y="-57150"/>
              <a:ext cx="1279723" cy="2241585"/>
            </a:xfrm>
            <a:prstGeom prst="rect">
              <a:avLst/>
            </a:prstGeom>
          </p:spPr>
          <p:txBody>
            <a:bodyPr lIns="50800" tIns="50800" rIns="50800" bIns="50800" rtlCol="0" anchor="ctr"/>
            <a:lstStyle/>
            <a:p>
              <a:pPr marL="0" lvl="0" indent="0" algn="ctr">
                <a:lnSpc>
                  <a:spcPts val="4114"/>
                </a:lnSpc>
                <a:spcBef>
                  <a:spcPct val="0"/>
                </a:spcBef>
              </a:pPr>
              <a:endParaRPr/>
            </a:p>
          </p:txBody>
        </p:sp>
      </p:grpSp>
      <p:sp>
        <p:nvSpPr>
          <p:cNvPr id="11" name="Freeform 11"/>
          <p:cNvSpPr/>
          <p:nvPr/>
        </p:nvSpPr>
        <p:spPr>
          <a:xfrm>
            <a:off x="487923" y="7376348"/>
            <a:ext cx="3041106" cy="322056"/>
          </a:xfrm>
          <a:custGeom>
            <a:avLst/>
            <a:gdLst/>
            <a:ahLst/>
            <a:cxnLst/>
            <a:rect l="l" t="t" r="r" b="b"/>
            <a:pathLst>
              <a:path w="3041106" h="322056">
                <a:moveTo>
                  <a:pt x="0" y="0"/>
                </a:moveTo>
                <a:lnTo>
                  <a:pt x="3041106" y="0"/>
                </a:lnTo>
                <a:lnTo>
                  <a:pt x="3041106" y="322055"/>
                </a:lnTo>
                <a:lnTo>
                  <a:pt x="0" y="322055"/>
                </a:lnTo>
                <a:lnTo>
                  <a:pt x="0" y="0"/>
                </a:lnTo>
                <a:close/>
              </a:path>
            </a:pathLst>
          </a:custGeom>
          <a:blipFill>
            <a:blip r:embed="rId3"/>
            <a:stretch>
              <a:fillRect t="-86495"/>
            </a:stretch>
          </a:blipFill>
        </p:spPr>
      </p:sp>
      <p:grpSp>
        <p:nvGrpSpPr>
          <p:cNvPr id="12" name="Group 12"/>
          <p:cNvGrpSpPr/>
          <p:nvPr/>
        </p:nvGrpSpPr>
        <p:grpSpPr>
          <a:xfrm>
            <a:off x="498858" y="4365114"/>
            <a:ext cx="3030171" cy="5172377"/>
            <a:chOff x="0" y="0"/>
            <a:chExt cx="1279723" cy="2184435"/>
          </a:xfrm>
        </p:grpSpPr>
        <p:sp>
          <p:nvSpPr>
            <p:cNvPr id="13" name="Freeform 13"/>
            <p:cNvSpPr/>
            <p:nvPr/>
          </p:nvSpPr>
          <p:spPr>
            <a:xfrm>
              <a:off x="0" y="0"/>
              <a:ext cx="1279723" cy="2184434"/>
            </a:xfrm>
            <a:custGeom>
              <a:avLst/>
              <a:gdLst/>
              <a:ahLst/>
              <a:cxnLst/>
              <a:rect l="l" t="t" r="r" b="b"/>
              <a:pathLst>
                <a:path w="1279723" h="2184434">
                  <a:moveTo>
                    <a:pt x="0" y="0"/>
                  </a:moveTo>
                  <a:lnTo>
                    <a:pt x="1279723" y="0"/>
                  </a:lnTo>
                  <a:lnTo>
                    <a:pt x="1279723" y="2184434"/>
                  </a:lnTo>
                  <a:lnTo>
                    <a:pt x="0" y="2184434"/>
                  </a:lnTo>
                  <a:close/>
                </a:path>
              </a:pathLst>
            </a:custGeom>
            <a:solidFill>
              <a:srgbClr val="1A1A1A"/>
            </a:solidFill>
          </p:spPr>
        </p:sp>
        <p:sp>
          <p:nvSpPr>
            <p:cNvPr id="14" name="TextBox 14"/>
            <p:cNvSpPr txBox="1"/>
            <p:nvPr/>
          </p:nvSpPr>
          <p:spPr>
            <a:xfrm>
              <a:off x="0" y="-57150"/>
              <a:ext cx="1279723" cy="2241585"/>
            </a:xfrm>
            <a:prstGeom prst="rect">
              <a:avLst/>
            </a:prstGeom>
          </p:spPr>
          <p:txBody>
            <a:bodyPr lIns="50800" tIns="50800" rIns="50800" bIns="50800" rtlCol="0" anchor="ctr"/>
            <a:lstStyle/>
            <a:p>
              <a:pPr marL="0" lvl="0" indent="0" algn="ctr">
                <a:lnSpc>
                  <a:spcPts val="4114"/>
                </a:lnSpc>
                <a:spcBef>
                  <a:spcPct val="0"/>
                </a:spcBef>
              </a:pPr>
              <a:endParaRPr/>
            </a:p>
          </p:txBody>
        </p:sp>
      </p:grpSp>
      <p:grpSp>
        <p:nvGrpSpPr>
          <p:cNvPr id="15" name="Group 15"/>
          <p:cNvGrpSpPr/>
          <p:nvPr/>
        </p:nvGrpSpPr>
        <p:grpSpPr>
          <a:xfrm>
            <a:off x="1259134" y="3610305"/>
            <a:ext cx="1509618" cy="1509618"/>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A1A1A"/>
            </a:solidFill>
          </p:spPr>
        </p:sp>
        <p:sp>
          <p:nvSpPr>
            <p:cNvPr id="17" name="TextBox 17"/>
            <p:cNvSpPr txBox="1"/>
            <p:nvPr/>
          </p:nvSpPr>
          <p:spPr>
            <a:xfrm>
              <a:off x="76200" y="19050"/>
              <a:ext cx="660400" cy="717550"/>
            </a:xfrm>
            <a:prstGeom prst="rect">
              <a:avLst/>
            </a:prstGeom>
          </p:spPr>
          <p:txBody>
            <a:bodyPr lIns="50800" tIns="50800" rIns="50800" bIns="50800" rtlCol="0" anchor="ctr"/>
            <a:lstStyle/>
            <a:p>
              <a:pPr marL="0" lvl="0" indent="0" algn="ctr">
                <a:lnSpc>
                  <a:spcPts val="4114"/>
                </a:lnSpc>
                <a:spcBef>
                  <a:spcPct val="0"/>
                </a:spcBef>
              </a:pPr>
              <a:endParaRPr/>
            </a:p>
          </p:txBody>
        </p:sp>
      </p:grpSp>
      <p:grpSp>
        <p:nvGrpSpPr>
          <p:cNvPr id="18" name="Group 18"/>
          <p:cNvGrpSpPr/>
          <p:nvPr/>
        </p:nvGrpSpPr>
        <p:grpSpPr>
          <a:xfrm>
            <a:off x="4794033" y="3610305"/>
            <a:ext cx="1509618" cy="1509618"/>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A1A1A"/>
            </a:solidFill>
          </p:spPr>
        </p:sp>
        <p:sp>
          <p:nvSpPr>
            <p:cNvPr id="20" name="TextBox 20"/>
            <p:cNvSpPr txBox="1"/>
            <p:nvPr/>
          </p:nvSpPr>
          <p:spPr>
            <a:xfrm>
              <a:off x="76200" y="19050"/>
              <a:ext cx="660400" cy="717550"/>
            </a:xfrm>
            <a:prstGeom prst="rect">
              <a:avLst/>
            </a:prstGeom>
          </p:spPr>
          <p:txBody>
            <a:bodyPr lIns="50800" tIns="50800" rIns="50800" bIns="50800" rtlCol="0" anchor="ctr"/>
            <a:lstStyle/>
            <a:p>
              <a:pPr marL="0" lvl="0" indent="0" algn="ctr">
                <a:lnSpc>
                  <a:spcPts val="4114"/>
                </a:lnSpc>
                <a:spcBef>
                  <a:spcPct val="0"/>
                </a:spcBef>
              </a:pPr>
              <a:endParaRPr/>
            </a:p>
          </p:txBody>
        </p:sp>
      </p:grpSp>
      <p:grpSp>
        <p:nvGrpSpPr>
          <p:cNvPr id="21" name="Group 21"/>
          <p:cNvGrpSpPr/>
          <p:nvPr/>
        </p:nvGrpSpPr>
        <p:grpSpPr>
          <a:xfrm>
            <a:off x="8340565" y="3610305"/>
            <a:ext cx="1509618" cy="1509618"/>
            <a:chOff x="0" y="0"/>
            <a:chExt cx="812800" cy="812800"/>
          </a:xfrm>
        </p:grpSpPr>
        <p:sp>
          <p:nvSpPr>
            <p:cNvPr id="22" name="Freeform 2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A1A1A"/>
            </a:solidFill>
          </p:spPr>
        </p:sp>
        <p:sp>
          <p:nvSpPr>
            <p:cNvPr id="23" name="TextBox 23"/>
            <p:cNvSpPr txBox="1"/>
            <p:nvPr/>
          </p:nvSpPr>
          <p:spPr>
            <a:xfrm>
              <a:off x="76200" y="19050"/>
              <a:ext cx="660400" cy="717550"/>
            </a:xfrm>
            <a:prstGeom prst="rect">
              <a:avLst/>
            </a:prstGeom>
          </p:spPr>
          <p:txBody>
            <a:bodyPr lIns="50800" tIns="50800" rIns="50800" bIns="50800" rtlCol="0" anchor="ctr"/>
            <a:lstStyle/>
            <a:p>
              <a:pPr marL="0" lvl="0" indent="0" algn="ctr">
                <a:lnSpc>
                  <a:spcPts val="4114"/>
                </a:lnSpc>
                <a:spcBef>
                  <a:spcPct val="0"/>
                </a:spcBef>
              </a:pPr>
              <a:endParaRPr/>
            </a:p>
          </p:txBody>
        </p:sp>
      </p:grpSp>
      <p:sp>
        <p:nvSpPr>
          <p:cNvPr id="24" name="Freeform 24"/>
          <p:cNvSpPr/>
          <p:nvPr/>
        </p:nvSpPr>
        <p:spPr>
          <a:xfrm>
            <a:off x="1562147" y="3878049"/>
            <a:ext cx="892659" cy="974132"/>
          </a:xfrm>
          <a:custGeom>
            <a:avLst/>
            <a:gdLst/>
            <a:ahLst/>
            <a:cxnLst/>
            <a:rect l="l" t="t" r="r" b="b"/>
            <a:pathLst>
              <a:path w="892659" h="974132">
                <a:moveTo>
                  <a:pt x="0" y="0"/>
                </a:moveTo>
                <a:lnTo>
                  <a:pt x="892658" y="0"/>
                </a:lnTo>
                <a:lnTo>
                  <a:pt x="892658" y="974131"/>
                </a:lnTo>
                <a:lnTo>
                  <a:pt x="0" y="97413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5" name="Freeform 25"/>
          <p:cNvSpPr/>
          <p:nvPr/>
        </p:nvSpPr>
        <p:spPr>
          <a:xfrm>
            <a:off x="5121157" y="3878049"/>
            <a:ext cx="855074" cy="1026835"/>
          </a:xfrm>
          <a:custGeom>
            <a:avLst/>
            <a:gdLst/>
            <a:ahLst/>
            <a:cxnLst/>
            <a:rect l="l" t="t" r="r" b="b"/>
            <a:pathLst>
              <a:path w="855074" h="1026835">
                <a:moveTo>
                  <a:pt x="0" y="0"/>
                </a:moveTo>
                <a:lnTo>
                  <a:pt x="855074" y="0"/>
                </a:lnTo>
                <a:lnTo>
                  <a:pt x="855074" y="1026835"/>
                </a:lnTo>
                <a:lnTo>
                  <a:pt x="0" y="102683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6" name="Freeform 26"/>
          <p:cNvSpPr/>
          <p:nvPr/>
        </p:nvSpPr>
        <p:spPr>
          <a:xfrm>
            <a:off x="8590509" y="3855375"/>
            <a:ext cx="996805" cy="996805"/>
          </a:xfrm>
          <a:custGeom>
            <a:avLst/>
            <a:gdLst/>
            <a:ahLst/>
            <a:cxnLst/>
            <a:rect l="l" t="t" r="r" b="b"/>
            <a:pathLst>
              <a:path w="996805" h="996805">
                <a:moveTo>
                  <a:pt x="0" y="0"/>
                </a:moveTo>
                <a:lnTo>
                  <a:pt x="996805" y="0"/>
                </a:lnTo>
                <a:lnTo>
                  <a:pt x="996805" y="996805"/>
                </a:lnTo>
                <a:lnTo>
                  <a:pt x="0" y="99680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27" name="Freeform 27"/>
          <p:cNvSpPr/>
          <p:nvPr/>
        </p:nvSpPr>
        <p:spPr>
          <a:xfrm>
            <a:off x="11123815" y="7376348"/>
            <a:ext cx="3041106" cy="322056"/>
          </a:xfrm>
          <a:custGeom>
            <a:avLst/>
            <a:gdLst/>
            <a:ahLst/>
            <a:cxnLst/>
            <a:rect l="l" t="t" r="r" b="b"/>
            <a:pathLst>
              <a:path w="3041106" h="322056">
                <a:moveTo>
                  <a:pt x="0" y="0"/>
                </a:moveTo>
                <a:lnTo>
                  <a:pt x="3041105" y="0"/>
                </a:lnTo>
                <a:lnTo>
                  <a:pt x="3041105" y="322055"/>
                </a:lnTo>
                <a:lnTo>
                  <a:pt x="0" y="322055"/>
                </a:lnTo>
                <a:lnTo>
                  <a:pt x="0" y="0"/>
                </a:lnTo>
                <a:close/>
              </a:path>
            </a:pathLst>
          </a:custGeom>
          <a:blipFill>
            <a:blip r:embed="rId3"/>
            <a:stretch>
              <a:fillRect t="-86495"/>
            </a:stretch>
          </a:blipFill>
        </p:spPr>
      </p:sp>
      <p:grpSp>
        <p:nvGrpSpPr>
          <p:cNvPr id="28" name="Group 28"/>
          <p:cNvGrpSpPr/>
          <p:nvPr/>
        </p:nvGrpSpPr>
        <p:grpSpPr>
          <a:xfrm>
            <a:off x="11134749" y="4365114"/>
            <a:ext cx="3030171" cy="5172377"/>
            <a:chOff x="0" y="0"/>
            <a:chExt cx="1279723" cy="2184435"/>
          </a:xfrm>
        </p:grpSpPr>
        <p:sp>
          <p:nvSpPr>
            <p:cNvPr id="29" name="Freeform 29"/>
            <p:cNvSpPr/>
            <p:nvPr/>
          </p:nvSpPr>
          <p:spPr>
            <a:xfrm>
              <a:off x="0" y="0"/>
              <a:ext cx="1279723" cy="2184434"/>
            </a:xfrm>
            <a:custGeom>
              <a:avLst/>
              <a:gdLst/>
              <a:ahLst/>
              <a:cxnLst/>
              <a:rect l="l" t="t" r="r" b="b"/>
              <a:pathLst>
                <a:path w="1279723" h="2184434">
                  <a:moveTo>
                    <a:pt x="0" y="0"/>
                  </a:moveTo>
                  <a:lnTo>
                    <a:pt x="1279723" y="0"/>
                  </a:lnTo>
                  <a:lnTo>
                    <a:pt x="1279723" y="2184434"/>
                  </a:lnTo>
                  <a:lnTo>
                    <a:pt x="0" y="2184434"/>
                  </a:lnTo>
                  <a:close/>
                </a:path>
              </a:pathLst>
            </a:custGeom>
            <a:solidFill>
              <a:srgbClr val="1A1A1A"/>
            </a:solidFill>
          </p:spPr>
        </p:sp>
        <p:sp>
          <p:nvSpPr>
            <p:cNvPr id="30" name="TextBox 30"/>
            <p:cNvSpPr txBox="1"/>
            <p:nvPr/>
          </p:nvSpPr>
          <p:spPr>
            <a:xfrm>
              <a:off x="0" y="-57150"/>
              <a:ext cx="1279723" cy="2241585"/>
            </a:xfrm>
            <a:prstGeom prst="rect">
              <a:avLst/>
            </a:prstGeom>
          </p:spPr>
          <p:txBody>
            <a:bodyPr lIns="50800" tIns="50800" rIns="50800" bIns="50800" rtlCol="0" anchor="ctr"/>
            <a:lstStyle/>
            <a:p>
              <a:pPr marL="0" lvl="0" indent="0" algn="ctr">
                <a:lnSpc>
                  <a:spcPts val="4114"/>
                </a:lnSpc>
                <a:spcBef>
                  <a:spcPct val="0"/>
                </a:spcBef>
              </a:pPr>
              <a:endParaRPr/>
            </a:p>
          </p:txBody>
        </p:sp>
      </p:grpSp>
      <p:grpSp>
        <p:nvGrpSpPr>
          <p:cNvPr id="31" name="Group 31"/>
          <p:cNvGrpSpPr/>
          <p:nvPr/>
        </p:nvGrpSpPr>
        <p:grpSpPr>
          <a:xfrm>
            <a:off x="11896021" y="3610305"/>
            <a:ext cx="1509618" cy="1509618"/>
            <a:chOff x="0" y="0"/>
            <a:chExt cx="812800" cy="812800"/>
          </a:xfrm>
        </p:grpSpPr>
        <p:sp>
          <p:nvSpPr>
            <p:cNvPr id="32" name="Freeform 3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A1A1A"/>
            </a:solidFill>
          </p:spPr>
        </p:sp>
        <p:sp>
          <p:nvSpPr>
            <p:cNvPr id="33" name="TextBox 33"/>
            <p:cNvSpPr txBox="1"/>
            <p:nvPr/>
          </p:nvSpPr>
          <p:spPr>
            <a:xfrm>
              <a:off x="76200" y="19050"/>
              <a:ext cx="660400" cy="717550"/>
            </a:xfrm>
            <a:prstGeom prst="rect">
              <a:avLst/>
            </a:prstGeom>
          </p:spPr>
          <p:txBody>
            <a:bodyPr lIns="50800" tIns="50800" rIns="50800" bIns="50800" rtlCol="0" anchor="ctr"/>
            <a:lstStyle/>
            <a:p>
              <a:pPr marL="0" lvl="0" indent="0" algn="ctr">
                <a:lnSpc>
                  <a:spcPts val="4114"/>
                </a:lnSpc>
                <a:spcBef>
                  <a:spcPct val="0"/>
                </a:spcBef>
              </a:pPr>
              <a:endParaRPr/>
            </a:p>
          </p:txBody>
        </p:sp>
      </p:grpSp>
      <p:sp>
        <p:nvSpPr>
          <p:cNvPr id="34" name="Freeform 34"/>
          <p:cNvSpPr/>
          <p:nvPr/>
        </p:nvSpPr>
        <p:spPr>
          <a:xfrm>
            <a:off x="14907870" y="7376348"/>
            <a:ext cx="3041106" cy="322056"/>
          </a:xfrm>
          <a:custGeom>
            <a:avLst/>
            <a:gdLst/>
            <a:ahLst/>
            <a:cxnLst/>
            <a:rect l="l" t="t" r="r" b="b"/>
            <a:pathLst>
              <a:path w="3041106" h="322056">
                <a:moveTo>
                  <a:pt x="0" y="0"/>
                </a:moveTo>
                <a:lnTo>
                  <a:pt x="3041106" y="0"/>
                </a:lnTo>
                <a:lnTo>
                  <a:pt x="3041106" y="322055"/>
                </a:lnTo>
                <a:lnTo>
                  <a:pt x="0" y="322055"/>
                </a:lnTo>
                <a:lnTo>
                  <a:pt x="0" y="0"/>
                </a:lnTo>
                <a:close/>
              </a:path>
            </a:pathLst>
          </a:custGeom>
          <a:blipFill>
            <a:blip r:embed="rId3"/>
            <a:stretch>
              <a:fillRect t="-86495"/>
            </a:stretch>
          </a:blipFill>
        </p:spPr>
      </p:sp>
      <p:grpSp>
        <p:nvGrpSpPr>
          <p:cNvPr id="35" name="Group 35"/>
          <p:cNvGrpSpPr/>
          <p:nvPr/>
        </p:nvGrpSpPr>
        <p:grpSpPr>
          <a:xfrm>
            <a:off x="14918805" y="4365114"/>
            <a:ext cx="3030171" cy="5172377"/>
            <a:chOff x="0" y="0"/>
            <a:chExt cx="1279723" cy="2184435"/>
          </a:xfrm>
        </p:grpSpPr>
        <p:sp>
          <p:nvSpPr>
            <p:cNvPr id="36" name="Freeform 36"/>
            <p:cNvSpPr/>
            <p:nvPr/>
          </p:nvSpPr>
          <p:spPr>
            <a:xfrm>
              <a:off x="0" y="0"/>
              <a:ext cx="1279723" cy="2184434"/>
            </a:xfrm>
            <a:custGeom>
              <a:avLst/>
              <a:gdLst/>
              <a:ahLst/>
              <a:cxnLst/>
              <a:rect l="l" t="t" r="r" b="b"/>
              <a:pathLst>
                <a:path w="1279723" h="2184434">
                  <a:moveTo>
                    <a:pt x="0" y="0"/>
                  </a:moveTo>
                  <a:lnTo>
                    <a:pt x="1279723" y="0"/>
                  </a:lnTo>
                  <a:lnTo>
                    <a:pt x="1279723" y="2184434"/>
                  </a:lnTo>
                  <a:lnTo>
                    <a:pt x="0" y="2184434"/>
                  </a:lnTo>
                  <a:close/>
                </a:path>
              </a:pathLst>
            </a:custGeom>
            <a:solidFill>
              <a:srgbClr val="1A1A1A"/>
            </a:solidFill>
          </p:spPr>
        </p:sp>
        <p:sp>
          <p:nvSpPr>
            <p:cNvPr id="37" name="TextBox 37"/>
            <p:cNvSpPr txBox="1"/>
            <p:nvPr/>
          </p:nvSpPr>
          <p:spPr>
            <a:xfrm>
              <a:off x="0" y="-57150"/>
              <a:ext cx="1279723" cy="2241585"/>
            </a:xfrm>
            <a:prstGeom prst="rect">
              <a:avLst/>
            </a:prstGeom>
          </p:spPr>
          <p:txBody>
            <a:bodyPr lIns="50800" tIns="50800" rIns="50800" bIns="50800" rtlCol="0" anchor="ctr"/>
            <a:lstStyle/>
            <a:p>
              <a:pPr marL="0" lvl="0" indent="0" algn="ctr">
                <a:lnSpc>
                  <a:spcPts val="4114"/>
                </a:lnSpc>
                <a:spcBef>
                  <a:spcPct val="0"/>
                </a:spcBef>
              </a:pPr>
              <a:endParaRPr/>
            </a:p>
          </p:txBody>
        </p:sp>
      </p:grpSp>
      <p:grpSp>
        <p:nvGrpSpPr>
          <p:cNvPr id="38" name="Group 38"/>
          <p:cNvGrpSpPr/>
          <p:nvPr/>
        </p:nvGrpSpPr>
        <p:grpSpPr>
          <a:xfrm>
            <a:off x="15680076" y="3610305"/>
            <a:ext cx="1509618" cy="1509618"/>
            <a:chOff x="0" y="0"/>
            <a:chExt cx="812800" cy="812800"/>
          </a:xfrm>
        </p:grpSpPr>
        <p:sp>
          <p:nvSpPr>
            <p:cNvPr id="39" name="Freeform 3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A1A1A"/>
            </a:solidFill>
          </p:spPr>
        </p:sp>
        <p:sp>
          <p:nvSpPr>
            <p:cNvPr id="40" name="TextBox 40"/>
            <p:cNvSpPr txBox="1"/>
            <p:nvPr/>
          </p:nvSpPr>
          <p:spPr>
            <a:xfrm>
              <a:off x="76200" y="19050"/>
              <a:ext cx="660400" cy="717550"/>
            </a:xfrm>
            <a:prstGeom prst="rect">
              <a:avLst/>
            </a:prstGeom>
          </p:spPr>
          <p:txBody>
            <a:bodyPr lIns="50800" tIns="50800" rIns="50800" bIns="50800" rtlCol="0" anchor="ctr"/>
            <a:lstStyle/>
            <a:p>
              <a:pPr marL="0" lvl="0" indent="0" algn="ctr">
                <a:lnSpc>
                  <a:spcPts val="4114"/>
                </a:lnSpc>
                <a:spcBef>
                  <a:spcPct val="0"/>
                </a:spcBef>
              </a:pPr>
              <a:endParaRPr/>
            </a:p>
          </p:txBody>
        </p:sp>
      </p:grpSp>
      <p:sp>
        <p:nvSpPr>
          <p:cNvPr id="41" name="Freeform 41"/>
          <p:cNvSpPr/>
          <p:nvPr/>
        </p:nvSpPr>
        <p:spPr>
          <a:xfrm>
            <a:off x="15987773" y="3906665"/>
            <a:ext cx="894225" cy="894225"/>
          </a:xfrm>
          <a:custGeom>
            <a:avLst/>
            <a:gdLst/>
            <a:ahLst/>
            <a:cxnLst/>
            <a:rect l="l" t="t" r="r" b="b"/>
            <a:pathLst>
              <a:path w="894225" h="894225">
                <a:moveTo>
                  <a:pt x="0" y="0"/>
                </a:moveTo>
                <a:lnTo>
                  <a:pt x="894224" y="0"/>
                </a:lnTo>
                <a:lnTo>
                  <a:pt x="894224" y="894225"/>
                </a:lnTo>
                <a:lnTo>
                  <a:pt x="0" y="89422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42" name="Freeform 42"/>
          <p:cNvSpPr/>
          <p:nvPr/>
        </p:nvSpPr>
        <p:spPr>
          <a:xfrm>
            <a:off x="12209665" y="3855375"/>
            <a:ext cx="907487" cy="907487"/>
          </a:xfrm>
          <a:custGeom>
            <a:avLst/>
            <a:gdLst/>
            <a:ahLst/>
            <a:cxnLst/>
            <a:rect l="l" t="t" r="r" b="b"/>
            <a:pathLst>
              <a:path w="907487" h="907487">
                <a:moveTo>
                  <a:pt x="0" y="0"/>
                </a:moveTo>
                <a:lnTo>
                  <a:pt x="907487" y="0"/>
                </a:lnTo>
                <a:lnTo>
                  <a:pt x="907487" y="907487"/>
                </a:lnTo>
                <a:lnTo>
                  <a:pt x="0" y="907487"/>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43" name="TextBox 43"/>
          <p:cNvSpPr txBox="1"/>
          <p:nvPr/>
        </p:nvSpPr>
        <p:spPr>
          <a:xfrm>
            <a:off x="2343797" y="1155414"/>
            <a:ext cx="13617940" cy="1594138"/>
          </a:xfrm>
          <a:prstGeom prst="rect">
            <a:avLst/>
          </a:prstGeom>
        </p:spPr>
        <p:txBody>
          <a:bodyPr lIns="0" tIns="0" rIns="0" bIns="0" rtlCol="0" anchor="t">
            <a:spAutoFit/>
          </a:bodyPr>
          <a:lstStyle/>
          <a:p>
            <a:pPr marL="0" lvl="0" indent="0" algn="ctr">
              <a:lnSpc>
                <a:spcPts val="13015"/>
              </a:lnSpc>
              <a:spcBef>
                <a:spcPct val="0"/>
              </a:spcBef>
            </a:pPr>
            <a:r>
              <a:rPr lang="en-US" sz="9431">
                <a:solidFill>
                  <a:srgbClr val="100F0D"/>
                </a:solidFill>
                <a:latin typeface="DM Sans Bold"/>
              </a:rPr>
              <a:t>STICKINESS!</a:t>
            </a:r>
          </a:p>
        </p:txBody>
      </p:sp>
      <p:sp>
        <p:nvSpPr>
          <p:cNvPr id="44" name="TextBox 44"/>
          <p:cNvSpPr txBox="1"/>
          <p:nvPr/>
        </p:nvSpPr>
        <p:spPr>
          <a:xfrm>
            <a:off x="714578" y="5105400"/>
            <a:ext cx="2609844" cy="3039999"/>
          </a:xfrm>
          <a:prstGeom prst="rect">
            <a:avLst/>
          </a:prstGeom>
        </p:spPr>
        <p:txBody>
          <a:bodyPr lIns="0" tIns="0" rIns="0" bIns="0" rtlCol="0" anchor="t">
            <a:spAutoFit/>
          </a:bodyPr>
          <a:lstStyle/>
          <a:p>
            <a:pPr algn="ctr">
              <a:lnSpc>
                <a:spcPts val="2208"/>
              </a:lnSpc>
            </a:pPr>
            <a:r>
              <a:rPr lang="en-US" sz="1600" spc="156">
                <a:solidFill>
                  <a:srgbClr val="FFFBFB"/>
                </a:solidFill>
                <a:latin typeface="DM Sans"/>
              </a:rPr>
              <a:t>Our app will provide ongoing value to users. For example, it will continuously monitor and alert users to potential fake news, updates on content verification, or offer new features and improvements to keep users engaged.</a:t>
            </a:r>
          </a:p>
        </p:txBody>
      </p:sp>
      <p:sp>
        <p:nvSpPr>
          <p:cNvPr id="45" name="TextBox 45"/>
          <p:cNvSpPr txBox="1"/>
          <p:nvPr/>
        </p:nvSpPr>
        <p:spPr>
          <a:xfrm>
            <a:off x="4243772" y="5047926"/>
            <a:ext cx="2609844" cy="3445002"/>
          </a:xfrm>
          <a:prstGeom prst="rect">
            <a:avLst/>
          </a:prstGeom>
        </p:spPr>
        <p:txBody>
          <a:bodyPr lIns="0" tIns="0" rIns="0" bIns="0" rtlCol="0" anchor="t">
            <a:spAutoFit/>
          </a:bodyPr>
          <a:lstStyle/>
          <a:p>
            <a:pPr algn="ctr">
              <a:lnSpc>
                <a:spcPts val="2483"/>
              </a:lnSpc>
            </a:pPr>
            <a:r>
              <a:rPr lang="en-US" sz="1800" spc="176">
                <a:solidFill>
                  <a:srgbClr val="FFFBFB"/>
                </a:solidFill>
                <a:latin typeface="DM Sans"/>
              </a:rPr>
              <a:t>We customize their preferences, set up alerts, or send recommendations based on their interests and needs, making the product more sticky as it aligns with individual user requirements.</a:t>
            </a:r>
          </a:p>
        </p:txBody>
      </p:sp>
      <p:sp>
        <p:nvSpPr>
          <p:cNvPr id="46" name="TextBox 46"/>
          <p:cNvSpPr txBox="1"/>
          <p:nvPr/>
        </p:nvSpPr>
        <p:spPr>
          <a:xfrm>
            <a:off x="7783990" y="5038401"/>
            <a:ext cx="2702611" cy="3592449"/>
          </a:xfrm>
          <a:prstGeom prst="rect">
            <a:avLst/>
          </a:prstGeom>
        </p:spPr>
        <p:txBody>
          <a:bodyPr lIns="0" tIns="0" rIns="0" bIns="0" rtlCol="0" anchor="t">
            <a:spAutoFit/>
          </a:bodyPr>
          <a:lstStyle/>
          <a:p>
            <a:pPr algn="ctr">
              <a:lnSpc>
                <a:spcPts val="2208"/>
              </a:lnSpc>
            </a:pPr>
            <a:r>
              <a:rPr lang="en-US" sz="1600" spc="156">
                <a:solidFill>
                  <a:srgbClr val="FFFBFB"/>
                </a:solidFill>
                <a:latin typeface="DM Sans"/>
              </a:rPr>
              <a:t>We will Include features that encourage user interaction, discussion, and collaboration within the platform. Features like comments, discussion forums, or user-generated content can keep users coming back to engage with the community.</a:t>
            </a:r>
          </a:p>
        </p:txBody>
      </p:sp>
      <p:sp>
        <p:nvSpPr>
          <p:cNvPr id="47" name="TextBox 47"/>
          <p:cNvSpPr txBox="1"/>
          <p:nvPr/>
        </p:nvSpPr>
        <p:spPr>
          <a:xfrm>
            <a:off x="923701" y="8511796"/>
            <a:ext cx="2191598" cy="678180"/>
          </a:xfrm>
          <a:prstGeom prst="rect">
            <a:avLst/>
          </a:prstGeom>
        </p:spPr>
        <p:txBody>
          <a:bodyPr lIns="0" tIns="0" rIns="0" bIns="0" rtlCol="0" anchor="t">
            <a:spAutoFit/>
          </a:bodyPr>
          <a:lstStyle/>
          <a:p>
            <a:pPr marL="0" lvl="0" indent="0" algn="ctr">
              <a:lnSpc>
                <a:spcPts val="2760"/>
              </a:lnSpc>
              <a:spcBef>
                <a:spcPct val="0"/>
              </a:spcBef>
            </a:pPr>
            <a:r>
              <a:rPr lang="en-US" sz="2000" spc="106">
                <a:solidFill>
                  <a:srgbClr val="FFFBFB"/>
                </a:solidFill>
                <a:latin typeface="Montserrat Classic Bold"/>
              </a:rPr>
              <a:t>USER ENGAGEMENT</a:t>
            </a:r>
          </a:p>
        </p:txBody>
      </p:sp>
      <p:sp>
        <p:nvSpPr>
          <p:cNvPr id="48" name="TextBox 48"/>
          <p:cNvSpPr txBox="1"/>
          <p:nvPr/>
        </p:nvSpPr>
        <p:spPr>
          <a:xfrm>
            <a:off x="4028290" y="8790628"/>
            <a:ext cx="3041106" cy="335280"/>
          </a:xfrm>
          <a:prstGeom prst="rect">
            <a:avLst/>
          </a:prstGeom>
        </p:spPr>
        <p:txBody>
          <a:bodyPr lIns="0" tIns="0" rIns="0" bIns="0" rtlCol="0" anchor="t">
            <a:spAutoFit/>
          </a:bodyPr>
          <a:lstStyle/>
          <a:p>
            <a:pPr marL="0" lvl="0" indent="0" algn="ctr">
              <a:lnSpc>
                <a:spcPts val="2760"/>
              </a:lnSpc>
              <a:spcBef>
                <a:spcPct val="0"/>
              </a:spcBef>
            </a:pPr>
            <a:r>
              <a:rPr lang="en-US" sz="2000" spc="106">
                <a:solidFill>
                  <a:srgbClr val="FFFBFB"/>
                </a:solidFill>
                <a:latin typeface="Montserrat Classic Bold"/>
              </a:rPr>
              <a:t>PERSONALIZATION</a:t>
            </a:r>
          </a:p>
        </p:txBody>
      </p:sp>
      <p:sp>
        <p:nvSpPr>
          <p:cNvPr id="49" name="TextBox 49"/>
          <p:cNvSpPr txBox="1"/>
          <p:nvPr/>
        </p:nvSpPr>
        <p:spPr>
          <a:xfrm>
            <a:off x="7942686" y="8774728"/>
            <a:ext cx="2292451" cy="616077"/>
          </a:xfrm>
          <a:prstGeom prst="rect">
            <a:avLst/>
          </a:prstGeom>
        </p:spPr>
        <p:txBody>
          <a:bodyPr lIns="0" tIns="0" rIns="0" bIns="0" rtlCol="0" anchor="t">
            <a:spAutoFit/>
          </a:bodyPr>
          <a:lstStyle/>
          <a:p>
            <a:pPr marL="0" lvl="0" indent="0" algn="ctr">
              <a:lnSpc>
                <a:spcPts val="2484"/>
              </a:lnSpc>
              <a:spcBef>
                <a:spcPct val="0"/>
              </a:spcBef>
            </a:pPr>
            <a:r>
              <a:rPr lang="en-US" sz="1800" spc="95">
                <a:solidFill>
                  <a:srgbClr val="FFFBFB"/>
                </a:solidFill>
                <a:latin typeface="Montserrat Classic Bold"/>
              </a:rPr>
              <a:t>COMMUNITY &amp; COLLABORATION</a:t>
            </a:r>
          </a:p>
        </p:txBody>
      </p:sp>
      <p:sp>
        <p:nvSpPr>
          <p:cNvPr id="50" name="TextBox 50"/>
          <p:cNvSpPr txBox="1"/>
          <p:nvPr/>
        </p:nvSpPr>
        <p:spPr>
          <a:xfrm>
            <a:off x="11345908" y="5114925"/>
            <a:ext cx="2609844" cy="3445002"/>
          </a:xfrm>
          <a:prstGeom prst="rect">
            <a:avLst/>
          </a:prstGeom>
        </p:spPr>
        <p:txBody>
          <a:bodyPr lIns="0" tIns="0" rIns="0" bIns="0" rtlCol="0" anchor="t">
            <a:spAutoFit/>
          </a:bodyPr>
          <a:lstStyle/>
          <a:p>
            <a:pPr algn="ctr">
              <a:lnSpc>
                <a:spcPts val="2483"/>
              </a:lnSpc>
            </a:pPr>
            <a:r>
              <a:rPr lang="en-US" sz="1799" spc="176">
                <a:solidFill>
                  <a:srgbClr val="FFFBFB"/>
                </a:solidFill>
                <a:latin typeface="DM Sans"/>
              </a:rPr>
              <a:t>We offer subscription plans that provide exclusive features, early access to updates, or premium support. This will encourage users to maintain an ongoing relationship with our product.</a:t>
            </a:r>
          </a:p>
        </p:txBody>
      </p:sp>
      <p:sp>
        <p:nvSpPr>
          <p:cNvPr id="51" name="TextBox 51"/>
          <p:cNvSpPr txBox="1"/>
          <p:nvPr/>
        </p:nvSpPr>
        <p:spPr>
          <a:xfrm>
            <a:off x="11345908" y="8774728"/>
            <a:ext cx="2609844" cy="616077"/>
          </a:xfrm>
          <a:prstGeom prst="rect">
            <a:avLst/>
          </a:prstGeom>
        </p:spPr>
        <p:txBody>
          <a:bodyPr lIns="0" tIns="0" rIns="0" bIns="0" rtlCol="0" anchor="t">
            <a:spAutoFit/>
          </a:bodyPr>
          <a:lstStyle/>
          <a:p>
            <a:pPr marL="0" lvl="0" indent="0" algn="ctr">
              <a:lnSpc>
                <a:spcPts val="2483"/>
              </a:lnSpc>
              <a:spcBef>
                <a:spcPct val="0"/>
              </a:spcBef>
            </a:pPr>
            <a:r>
              <a:rPr lang="en-US" sz="1800" spc="95">
                <a:solidFill>
                  <a:srgbClr val="FFFBFB"/>
                </a:solidFill>
                <a:latin typeface="Montserrat Classic Bold"/>
              </a:rPr>
              <a:t>SUBSCRIPTION MODELS</a:t>
            </a:r>
          </a:p>
        </p:txBody>
      </p:sp>
      <p:sp>
        <p:nvSpPr>
          <p:cNvPr id="52" name="TextBox 52"/>
          <p:cNvSpPr txBox="1"/>
          <p:nvPr/>
        </p:nvSpPr>
        <p:spPr>
          <a:xfrm>
            <a:off x="15129963" y="5185848"/>
            <a:ext cx="2609844" cy="3445002"/>
          </a:xfrm>
          <a:prstGeom prst="rect">
            <a:avLst/>
          </a:prstGeom>
        </p:spPr>
        <p:txBody>
          <a:bodyPr lIns="0" tIns="0" rIns="0" bIns="0" rtlCol="0" anchor="t">
            <a:spAutoFit/>
          </a:bodyPr>
          <a:lstStyle/>
          <a:p>
            <a:pPr algn="ctr">
              <a:lnSpc>
                <a:spcPts val="2484"/>
              </a:lnSpc>
            </a:pPr>
            <a:r>
              <a:rPr lang="en-US" sz="1800" spc="176">
                <a:solidFill>
                  <a:srgbClr val="FFFBFB"/>
                </a:solidFill>
                <a:latin typeface="DM Sans"/>
              </a:rPr>
              <a:t>We will incorporate gamification elements, such as leaderboards or achievement badges, to incentivize users to return and compete or achieve milestones within the product.</a:t>
            </a:r>
          </a:p>
        </p:txBody>
      </p:sp>
      <p:sp>
        <p:nvSpPr>
          <p:cNvPr id="53" name="TextBox 53"/>
          <p:cNvSpPr txBox="1"/>
          <p:nvPr/>
        </p:nvSpPr>
        <p:spPr>
          <a:xfrm>
            <a:off x="15332624" y="8790628"/>
            <a:ext cx="2191598" cy="335280"/>
          </a:xfrm>
          <a:prstGeom prst="rect">
            <a:avLst/>
          </a:prstGeom>
        </p:spPr>
        <p:txBody>
          <a:bodyPr lIns="0" tIns="0" rIns="0" bIns="0" rtlCol="0" anchor="t">
            <a:spAutoFit/>
          </a:bodyPr>
          <a:lstStyle/>
          <a:p>
            <a:pPr marL="0" lvl="0" indent="0" algn="ctr">
              <a:lnSpc>
                <a:spcPts val="2760"/>
              </a:lnSpc>
              <a:spcBef>
                <a:spcPct val="0"/>
              </a:spcBef>
            </a:pPr>
            <a:r>
              <a:rPr lang="en-US" sz="2000" spc="106">
                <a:solidFill>
                  <a:srgbClr val="FFFBFB"/>
                </a:solidFill>
                <a:latin typeface="Montserrat Classic Bold"/>
              </a:rPr>
              <a:t>GAMIFICATION</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3407869">
            <a:off x="12052165" y="1118883"/>
            <a:ext cx="12471670" cy="5351480"/>
          </a:xfrm>
          <a:custGeom>
            <a:avLst/>
            <a:gdLst/>
            <a:ahLst/>
            <a:cxnLst/>
            <a:rect l="l" t="t" r="r" b="b"/>
            <a:pathLst>
              <a:path w="12471670" h="5351480">
                <a:moveTo>
                  <a:pt x="0" y="0"/>
                </a:moveTo>
                <a:lnTo>
                  <a:pt x="12471670" y="0"/>
                </a:lnTo>
                <a:lnTo>
                  <a:pt x="12471670" y="5351480"/>
                </a:lnTo>
                <a:lnTo>
                  <a:pt x="0" y="535148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1818364" y="1529899"/>
            <a:ext cx="5742476" cy="8464571"/>
          </a:xfrm>
          <a:custGeom>
            <a:avLst/>
            <a:gdLst/>
            <a:ahLst/>
            <a:cxnLst/>
            <a:rect l="l" t="t" r="r" b="b"/>
            <a:pathLst>
              <a:path w="5742476" h="8464571">
                <a:moveTo>
                  <a:pt x="0" y="0"/>
                </a:moveTo>
                <a:lnTo>
                  <a:pt x="5742476" y="0"/>
                </a:lnTo>
                <a:lnTo>
                  <a:pt x="5742476" y="8464571"/>
                </a:lnTo>
                <a:lnTo>
                  <a:pt x="0" y="8464571"/>
                </a:lnTo>
                <a:lnTo>
                  <a:pt x="0" y="0"/>
                </a:lnTo>
                <a:close/>
              </a:path>
            </a:pathLst>
          </a:custGeom>
          <a:blipFill>
            <a:blip r:embed="rId4"/>
            <a:stretch>
              <a:fillRect l="-42054" r="-79050"/>
            </a:stretch>
          </a:blipFill>
        </p:spPr>
      </p:sp>
      <p:sp>
        <p:nvSpPr>
          <p:cNvPr id="4" name="Freeform 4"/>
          <p:cNvSpPr/>
          <p:nvPr/>
        </p:nvSpPr>
        <p:spPr>
          <a:xfrm>
            <a:off x="8203215" y="7962246"/>
            <a:ext cx="4876482" cy="516424"/>
          </a:xfrm>
          <a:custGeom>
            <a:avLst/>
            <a:gdLst/>
            <a:ahLst/>
            <a:cxnLst/>
            <a:rect l="l" t="t" r="r" b="b"/>
            <a:pathLst>
              <a:path w="4876482" h="516424">
                <a:moveTo>
                  <a:pt x="0" y="0"/>
                </a:moveTo>
                <a:lnTo>
                  <a:pt x="4876483" y="0"/>
                </a:lnTo>
                <a:lnTo>
                  <a:pt x="4876483" y="516423"/>
                </a:lnTo>
                <a:lnTo>
                  <a:pt x="0" y="516423"/>
                </a:lnTo>
                <a:lnTo>
                  <a:pt x="0" y="0"/>
                </a:lnTo>
                <a:close/>
              </a:path>
            </a:pathLst>
          </a:custGeom>
          <a:blipFill>
            <a:blip r:embed="rId5"/>
            <a:stretch>
              <a:fillRect t="-86495"/>
            </a:stretch>
          </a:blipFill>
        </p:spPr>
      </p:sp>
      <p:sp>
        <p:nvSpPr>
          <p:cNvPr id="5" name="Freeform 5"/>
          <p:cNvSpPr/>
          <p:nvPr/>
        </p:nvSpPr>
        <p:spPr>
          <a:xfrm rot="3407869">
            <a:off x="-4335809" y="11707868"/>
            <a:ext cx="12471670" cy="5351480"/>
          </a:xfrm>
          <a:custGeom>
            <a:avLst/>
            <a:gdLst/>
            <a:ahLst/>
            <a:cxnLst/>
            <a:rect l="l" t="t" r="r" b="b"/>
            <a:pathLst>
              <a:path w="12471670" h="5351480">
                <a:moveTo>
                  <a:pt x="0" y="0"/>
                </a:moveTo>
                <a:lnTo>
                  <a:pt x="12471670" y="0"/>
                </a:lnTo>
                <a:lnTo>
                  <a:pt x="12471670" y="5351480"/>
                </a:lnTo>
                <a:lnTo>
                  <a:pt x="0" y="535148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TextBox 6"/>
          <p:cNvSpPr txBox="1"/>
          <p:nvPr/>
        </p:nvSpPr>
        <p:spPr>
          <a:xfrm>
            <a:off x="685926" y="667635"/>
            <a:ext cx="9955531" cy="883920"/>
          </a:xfrm>
          <a:prstGeom prst="rect">
            <a:avLst/>
          </a:prstGeom>
        </p:spPr>
        <p:txBody>
          <a:bodyPr lIns="0" tIns="0" rIns="0" bIns="0" rtlCol="0" anchor="t">
            <a:spAutoFit/>
          </a:bodyPr>
          <a:lstStyle/>
          <a:p>
            <a:pPr marL="0" lvl="0" indent="0">
              <a:lnSpc>
                <a:spcPts val="6719"/>
              </a:lnSpc>
            </a:pPr>
            <a:r>
              <a:rPr lang="en-US" sz="6399" spc="627">
                <a:solidFill>
                  <a:srgbClr val="231F20"/>
                </a:solidFill>
                <a:latin typeface="DM Sans Bold"/>
              </a:rPr>
              <a:t>EXISTING MARKET </a:t>
            </a:r>
          </a:p>
        </p:txBody>
      </p:sp>
      <p:sp>
        <p:nvSpPr>
          <p:cNvPr id="7" name="TextBox 7"/>
          <p:cNvSpPr txBox="1"/>
          <p:nvPr/>
        </p:nvSpPr>
        <p:spPr>
          <a:xfrm>
            <a:off x="309232" y="1865823"/>
            <a:ext cx="11155041" cy="7415530"/>
          </a:xfrm>
          <a:prstGeom prst="rect">
            <a:avLst/>
          </a:prstGeom>
        </p:spPr>
        <p:txBody>
          <a:bodyPr lIns="0" tIns="0" rIns="0" bIns="0" rtlCol="0" anchor="t">
            <a:spAutoFit/>
          </a:bodyPr>
          <a:lstStyle/>
          <a:p>
            <a:pPr>
              <a:lnSpc>
                <a:spcPts val="3919"/>
              </a:lnSpc>
            </a:pPr>
            <a:r>
              <a:rPr lang="en-US" sz="2799">
                <a:solidFill>
                  <a:srgbClr val="231F20"/>
                </a:solidFill>
                <a:latin typeface="DM Sans"/>
              </a:rPr>
              <a:t>The global market for fake videos and pictures detection is a rapidly expanding sector, projected to reach a valuation of USD 1.14 billion by 2028. This growth is fueled by several factors, including:</a:t>
            </a:r>
          </a:p>
          <a:p>
            <a:pPr>
              <a:lnSpc>
                <a:spcPts val="3919"/>
              </a:lnSpc>
            </a:pPr>
            <a:endParaRPr lang="en-US" sz="2799">
              <a:solidFill>
                <a:srgbClr val="231F20"/>
              </a:solidFill>
              <a:latin typeface="DM Sans"/>
            </a:endParaRPr>
          </a:p>
          <a:p>
            <a:pPr>
              <a:lnSpc>
                <a:spcPts val="3919"/>
              </a:lnSpc>
            </a:pPr>
            <a:r>
              <a:rPr lang="en-US" sz="2799">
                <a:solidFill>
                  <a:srgbClr val="231F20"/>
                </a:solidFill>
                <a:latin typeface="DM Sans"/>
              </a:rPr>
              <a:t>1)Rising Prevalence of Deepfakes and Manipulated Media</a:t>
            </a:r>
          </a:p>
          <a:p>
            <a:pPr>
              <a:lnSpc>
                <a:spcPts val="3919"/>
              </a:lnSpc>
            </a:pPr>
            <a:r>
              <a:rPr lang="en-US" sz="2799">
                <a:solidFill>
                  <a:srgbClr val="231F20"/>
                </a:solidFill>
                <a:latin typeface="DM Sans"/>
              </a:rPr>
              <a:t>2)Impact on Individuals and Organizations</a:t>
            </a:r>
          </a:p>
          <a:p>
            <a:pPr>
              <a:lnSpc>
                <a:spcPts val="3919"/>
              </a:lnSpc>
            </a:pPr>
            <a:endParaRPr lang="en-US" sz="2799">
              <a:solidFill>
                <a:srgbClr val="231F20"/>
              </a:solidFill>
              <a:latin typeface="DM Sans"/>
            </a:endParaRPr>
          </a:p>
          <a:p>
            <a:pPr>
              <a:lnSpc>
                <a:spcPts val="3919"/>
              </a:lnSpc>
            </a:pPr>
            <a:r>
              <a:rPr lang="en-US" sz="2799">
                <a:solidFill>
                  <a:srgbClr val="231F20"/>
                </a:solidFill>
                <a:latin typeface="DM Sans"/>
              </a:rPr>
              <a:t>The increasing prevalence of fake videos and pictures has led to a growing demand for effective detection solutions. Organizations and public are seeking tools to identify and verify the authenticity of media content but nothing much is available </a:t>
            </a:r>
          </a:p>
          <a:p>
            <a:pPr>
              <a:lnSpc>
                <a:spcPts val="3919"/>
              </a:lnSpc>
            </a:pPr>
            <a:r>
              <a:rPr lang="en-US" sz="2799">
                <a:solidFill>
                  <a:srgbClr val="231F20"/>
                </a:solidFill>
                <a:latin typeface="DM Sans"/>
              </a:rPr>
              <a:t>We have deepfake detection tools from Sentinal ,document verification software from Intel, news and media verification tools from We-verify &amp; AI-Powered Plagiarism Detectors from Bard &amp; Chat GPT </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sp>
        <p:nvSpPr>
          <p:cNvPr id="2" name="Freeform 2"/>
          <p:cNvSpPr/>
          <p:nvPr/>
        </p:nvSpPr>
        <p:spPr>
          <a:xfrm rot="7659121">
            <a:off x="-6924282" y="6640503"/>
            <a:ext cx="7629294" cy="7828566"/>
          </a:xfrm>
          <a:custGeom>
            <a:avLst/>
            <a:gdLst/>
            <a:ahLst/>
            <a:cxnLst/>
            <a:rect l="l" t="t" r="r" b="b"/>
            <a:pathLst>
              <a:path w="7629294" h="7828566">
                <a:moveTo>
                  <a:pt x="0" y="0"/>
                </a:moveTo>
                <a:lnTo>
                  <a:pt x="7629294" y="0"/>
                </a:lnTo>
                <a:lnTo>
                  <a:pt x="7629294" y="7828567"/>
                </a:lnTo>
                <a:lnTo>
                  <a:pt x="0" y="782856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2016048">
            <a:off x="12243487" y="-1005305"/>
            <a:ext cx="10749463" cy="2687366"/>
          </a:xfrm>
          <a:custGeom>
            <a:avLst/>
            <a:gdLst/>
            <a:ahLst/>
            <a:cxnLst/>
            <a:rect l="l" t="t" r="r" b="b"/>
            <a:pathLst>
              <a:path w="10749463" h="2687366">
                <a:moveTo>
                  <a:pt x="0" y="0"/>
                </a:moveTo>
                <a:lnTo>
                  <a:pt x="10749463" y="0"/>
                </a:lnTo>
                <a:lnTo>
                  <a:pt x="10749463" y="2687365"/>
                </a:lnTo>
                <a:lnTo>
                  <a:pt x="0" y="268736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417024" y="2468087"/>
            <a:ext cx="3300845" cy="843254"/>
          </a:xfrm>
          <a:custGeom>
            <a:avLst/>
            <a:gdLst/>
            <a:ahLst/>
            <a:cxnLst/>
            <a:rect l="l" t="t" r="r" b="b"/>
            <a:pathLst>
              <a:path w="3300845" h="843254">
                <a:moveTo>
                  <a:pt x="0" y="0"/>
                </a:moveTo>
                <a:lnTo>
                  <a:pt x="3300845" y="0"/>
                </a:lnTo>
                <a:lnTo>
                  <a:pt x="3300845" y="843254"/>
                </a:lnTo>
                <a:lnTo>
                  <a:pt x="0" y="843254"/>
                </a:lnTo>
                <a:lnTo>
                  <a:pt x="0" y="0"/>
                </a:lnTo>
                <a:close/>
              </a:path>
            </a:pathLst>
          </a:custGeom>
          <a:blipFill>
            <a:blip r:embed="rId6"/>
            <a:stretch>
              <a:fillRect t="-15982"/>
            </a:stretch>
          </a:blipFill>
        </p:spPr>
      </p:sp>
      <p:sp>
        <p:nvSpPr>
          <p:cNvPr id="5" name="Freeform 5"/>
          <p:cNvSpPr/>
          <p:nvPr/>
        </p:nvSpPr>
        <p:spPr>
          <a:xfrm>
            <a:off x="5190139" y="1833213"/>
            <a:ext cx="2228509" cy="1478128"/>
          </a:xfrm>
          <a:custGeom>
            <a:avLst/>
            <a:gdLst/>
            <a:ahLst/>
            <a:cxnLst/>
            <a:rect l="l" t="t" r="r" b="b"/>
            <a:pathLst>
              <a:path w="2228509" h="1478128">
                <a:moveTo>
                  <a:pt x="0" y="0"/>
                </a:moveTo>
                <a:lnTo>
                  <a:pt x="2228509" y="0"/>
                </a:lnTo>
                <a:lnTo>
                  <a:pt x="2228509" y="1478128"/>
                </a:lnTo>
                <a:lnTo>
                  <a:pt x="0" y="1478128"/>
                </a:lnTo>
                <a:lnTo>
                  <a:pt x="0" y="0"/>
                </a:lnTo>
                <a:close/>
              </a:path>
            </a:pathLst>
          </a:custGeom>
          <a:blipFill>
            <a:blip r:embed="rId7"/>
            <a:stretch>
              <a:fillRect/>
            </a:stretch>
          </a:blipFill>
        </p:spPr>
      </p:sp>
      <p:sp>
        <p:nvSpPr>
          <p:cNvPr id="6" name="Freeform 6"/>
          <p:cNvSpPr/>
          <p:nvPr/>
        </p:nvSpPr>
        <p:spPr>
          <a:xfrm>
            <a:off x="11908265" y="1833213"/>
            <a:ext cx="1508206" cy="1508206"/>
          </a:xfrm>
          <a:custGeom>
            <a:avLst/>
            <a:gdLst/>
            <a:ahLst/>
            <a:cxnLst/>
            <a:rect l="l" t="t" r="r" b="b"/>
            <a:pathLst>
              <a:path w="1508206" h="1508206">
                <a:moveTo>
                  <a:pt x="0" y="0"/>
                </a:moveTo>
                <a:lnTo>
                  <a:pt x="1508206" y="0"/>
                </a:lnTo>
                <a:lnTo>
                  <a:pt x="1508206" y="1508206"/>
                </a:lnTo>
                <a:lnTo>
                  <a:pt x="0" y="1508206"/>
                </a:lnTo>
                <a:lnTo>
                  <a:pt x="0" y="0"/>
                </a:lnTo>
                <a:close/>
              </a:path>
            </a:pathLst>
          </a:custGeom>
          <a:blipFill>
            <a:blip r:embed="rId8"/>
            <a:stretch>
              <a:fillRect/>
            </a:stretch>
          </a:blipFill>
        </p:spPr>
      </p:sp>
      <p:sp>
        <p:nvSpPr>
          <p:cNvPr id="7" name="Freeform 7"/>
          <p:cNvSpPr/>
          <p:nvPr/>
        </p:nvSpPr>
        <p:spPr>
          <a:xfrm>
            <a:off x="8302836" y="1703069"/>
            <a:ext cx="2316103" cy="1738415"/>
          </a:xfrm>
          <a:custGeom>
            <a:avLst/>
            <a:gdLst/>
            <a:ahLst/>
            <a:cxnLst/>
            <a:rect l="l" t="t" r="r" b="b"/>
            <a:pathLst>
              <a:path w="2316103" h="1738415">
                <a:moveTo>
                  <a:pt x="0" y="0"/>
                </a:moveTo>
                <a:lnTo>
                  <a:pt x="2316103" y="0"/>
                </a:lnTo>
                <a:lnTo>
                  <a:pt x="2316103" y="1738415"/>
                </a:lnTo>
                <a:lnTo>
                  <a:pt x="0" y="1738415"/>
                </a:lnTo>
                <a:lnTo>
                  <a:pt x="0" y="0"/>
                </a:lnTo>
                <a:close/>
              </a:path>
            </a:pathLst>
          </a:custGeom>
          <a:blipFill>
            <a:blip r:embed="rId9"/>
            <a:stretch>
              <a:fillRect/>
            </a:stretch>
          </a:blipFill>
        </p:spPr>
      </p:sp>
      <p:sp>
        <p:nvSpPr>
          <p:cNvPr id="8" name="Freeform 8"/>
          <p:cNvSpPr/>
          <p:nvPr/>
        </p:nvSpPr>
        <p:spPr>
          <a:xfrm>
            <a:off x="14933578" y="1833213"/>
            <a:ext cx="1454963" cy="1467589"/>
          </a:xfrm>
          <a:custGeom>
            <a:avLst/>
            <a:gdLst/>
            <a:ahLst/>
            <a:cxnLst/>
            <a:rect l="l" t="t" r="r" b="b"/>
            <a:pathLst>
              <a:path w="1454963" h="1467589">
                <a:moveTo>
                  <a:pt x="0" y="0"/>
                </a:moveTo>
                <a:lnTo>
                  <a:pt x="1454963" y="0"/>
                </a:lnTo>
                <a:lnTo>
                  <a:pt x="1454963" y="1467589"/>
                </a:lnTo>
                <a:lnTo>
                  <a:pt x="0" y="1467589"/>
                </a:lnTo>
                <a:lnTo>
                  <a:pt x="0" y="0"/>
                </a:lnTo>
                <a:close/>
              </a:path>
            </a:pathLst>
          </a:custGeom>
          <a:blipFill>
            <a:blip r:embed="rId10"/>
            <a:stretch>
              <a:fillRect l="-433" r="-433"/>
            </a:stretch>
          </a:blipFill>
        </p:spPr>
      </p:sp>
      <p:graphicFrame>
        <p:nvGraphicFramePr>
          <p:cNvPr id="9" name="Table 9"/>
          <p:cNvGraphicFramePr>
            <a:graphicFrameLocks noGrp="1"/>
          </p:cNvGraphicFramePr>
          <p:nvPr/>
        </p:nvGraphicFramePr>
        <p:xfrm>
          <a:off x="3835595" y="4066029"/>
          <a:ext cx="10616810" cy="4605044"/>
        </p:xfrm>
        <a:graphic>
          <a:graphicData uri="http://schemas.openxmlformats.org/drawingml/2006/table">
            <a:tbl>
              <a:tblPr/>
              <a:tblGrid>
                <a:gridCol w="2267604">
                  <a:extLst>
                    <a:ext uri="{9D8B030D-6E8A-4147-A177-3AD203B41FA5}">
                      <a16:colId xmlns:a16="http://schemas.microsoft.com/office/drawing/2014/main" val="20000"/>
                    </a:ext>
                  </a:extLst>
                </a:gridCol>
                <a:gridCol w="1617782">
                  <a:extLst>
                    <a:ext uri="{9D8B030D-6E8A-4147-A177-3AD203B41FA5}">
                      <a16:colId xmlns:a16="http://schemas.microsoft.com/office/drawing/2014/main" val="20001"/>
                    </a:ext>
                  </a:extLst>
                </a:gridCol>
                <a:gridCol w="1128337">
                  <a:extLst>
                    <a:ext uri="{9D8B030D-6E8A-4147-A177-3AD203B41FA5}">
                      <a16:colId xmlns:a16="http://schemas.microsoft.com/office/drawing/2014/main" val="20002"/>
                    </a:ext>
                  </a:extLst>
                </a:gridCol>
                <a:gridCol w="1123176">
                  <a:extLst>
                    <a:ext uri="{9D8B030D-6E8A-4147-A177-3AD203B41FA5}">
                      <a16:colId xmlns:a16="http://schemas.microsoft.com/office/drawing/2014/main" val="20003"/>
                    </a:ext>
                  </a:extLst>
                </a:gridCol>
                <a:gridCol w="1493304">
                  <a:extLst>
                    <a:ext uri="{9D8B030D-6E8A-4147-A177-3AD203B41FA5}">
                      <a16:colId xmlns:a16="http://schemas.microsoft.com/office/drawing/2014/main" val="20004"/>
                    </a:ext>
                  </a:extLst>
                </a:gridCol>
                <a:gridCol w="1493304">
                  <a:extLst>
                    <a:ext uri="{9D8B030D-6E8A-4147-A177-3AD203B41FA5}">
                      <a16:colId xmlns:a16="http://schemas.microsoft.com/office/drawing/2014/main" val="20005"/>
                    </a:ext>
                  </a:extLst>
                </a:gridCol>
                <a:gridCol w="1493304">
                  <a:extLst>
                    <a:ext uri="{9D8B030D-6E8A-4147-A177-3AD203B41FA5}">
                      <a16:colId xmlns:a16="http://schemas.microsoft.com/office/drawing/2014/main" val="20006"/>
                    </a:ext>
                  </a:extLst>
                </a:gridCol>
              </a:tblGrid>
              <a:tr h="1224273">
                <a:tc>
                  <a:txBody>
                    <a:bodyPr/>
                    <a:lstStyle/>
                    <a:p>
                      <a:pPr algn="ctr">
                        <a:lnSpc>
                          <a:spcPts val="2940"/>
                        </a:lnSpc>
                        <a:defRPr/>
                      </a:pPr>
                      <a:r>
                        <a:rPr lang="en-US" sz="2100">
                          <a:solidFill>
                            <a:srgbClr val="000000"/>
                          </a:solidFill>
                          <a:latin typeface="Canva Sans Bold"/>
                        </a:rPr>
                        <a:t>Company</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940"/>
                        </a:lnSpc>
                        <a:defRPr/>
                      </a:pPr>
                      <a:r>
                        <a:rPr lang="en-US" sz="2100">
                          <a:solidFill>
                            <a:srgbClr val="000000"/>
                          </a:solidFill>
                          <a:latin typeface="Canva Sans Bold"/>
                        </a:rPr>
                        <a:t>Sentinel </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940"/>
                        </a:lnSpc>
                        <a:defRPr/>
                      </a:pPr>
                      <a:r>
                        <a:rPr lang="en-US" sz="2100">
                          <a:solidFill>
                            <a:srgbClr val="000000"/>
                          </a:solidFill>
                          <a:latin typeface="Canva Sans Bold"/>
                        </a:rPr>
                        <a:t>Intel</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940"/>
                        </a:lnSpc>
                        <a:defRPr/>
                      </a:pPr>
                      <a:r>
                        <a:rPr lang="en-US" sz="2100">
                          <a:solidFill>
                            <a:srgbClr val="000000"/>
                          </a:solidFill>
                          <a:latin typeface="Canva Sans Bold"/>
                        </a:rPr>
                        <a:t>Bard</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940"/>
                        </a:lnSpc>
                        <a:defRPr/>
                      </a:pPr>
                      <a:r>
                        <a:rPr lang="en-US" sz="2100">
                          <a:solidFill>
                            <a:srgbClr val="000000"/>
                          </a:solidFill>
                          <a:latin typeface="Canva Sans Bold"/>
                        </a:rPr>
                        <a:t>We Verify</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940"/>
                        </a:lnSpc>
                        <a:defRPr/>
                      </a:pPr>
                      <a:r>
                        <a:rPr lang="en-US" sz="2100">
                          <a:solidFill>
                            <a:srgbClr val="000000"/>
                          </a:solidFill>
                          <a:latin typeface="Canva Sans Bold"/>
                        </a:rPr>
                        <a:t>Chat GPT</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940"/>
                        </a:lnSpc>
                        <a:defRPr/>
                      </a:pPr>
                      <a:r>
                        <a:rPr lang="en-US" sz="2100">
                          <a:solidFill>
                            <a:srgbClr val="000000"/>
                          </a:solidFill>
                          <a:latin typeface="Canva Sans Bold"/>
                        </a:rPr>
                        <a:t>SPOT</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845193">
                <a:tc>
                  <a:txBody>
                    <a:bodyPr/>
                    <a:lstStyle/>
                    <a:p>
                      <a:pPr algn="ctr">
                        <a:lnSpc>
                          <a:spcPts val="2940"/>
                        </a:lnSpc>
                        <a:defRPr/>
                      </a:pPr>
                      <a:r>
                        <a:rPr lang="en-US" sz="2100">
                          <a:solidFill>
                            <a:srgbClr val="000000"/>
                          </a:solidFill>
                          <a:latin typeface="Canva Sans"/>
                        </a:rPr>
                        <a:t>Video</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940"/>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940"/>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940"/>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940"/>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940"/>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940"/>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845193">
                <a:tc>
                  <a:txBody>
                    <a:bodyPr/>
                    <a:lstStyle/>
                    <a:p>
                      <a:pPr algn="ctr">
                        <a:lnSpc>
                          <a:spcPts val="2940"/>
                        </a:lnSpc>
                        <a:defRPr/>
                      </a:pPr>
                      <a:r>
                        <a:rPr lang="en-US" sz="2100">
                          <a:solidFill>
                            <a:srgbClr val="000000"/>
                          </a:solidFill>
                          <a:latin typeface="Canva Sans"/>
                        </a:rPr>
                        <a:t>Audio</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940"/>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940"/>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940"/>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940"/>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940"/>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940"/>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845193">
                <a:tc>
                  <a:txBody>
                    <a:bodyPr/>
                    <a:lstStyle/>
                    <a:p>
                      <a:pPr algn="ctr">
                        <a:lnSpc>
                          <a:spcPts val="2940"/>
                        </a:lnSpc>
                        <a:defRPr/>
                      </a:pPr>
                      <a:r>
                        <a:rPr lang="en-US" sz="2100">
                          <a:solidFill>
                            <a:srgbClr val="000000"/>
                          </a:solidFill>
                          <a:latin typeface="Canva Sans"/>
                        </a:rPr>
                        <a:t>Text</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940"/>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940"/>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940"/>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940"/>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940"/>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940"/>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845193">
                <a:tc>
                  <a:txBody>
                    <a:bodyPr/>
                    <a:lstStyle/>
                    <a:p>
                      <a:pPr algn="ctr">
                        <a:lnSpc>
                          <a:spcPts val="2940"/>
                        </a:lnSpc>
                        <a:defRPr/>
                      </a:pPr>
                      <a:r>
                        <a:rPr lang="en-US" sz="2100">
                          <a:solidFill>
                            <a:srgbClr val="000000"/>
                          </a:solidFill>
                          <a:latin typeface="Canva Sans"/>
                        </a:rPr>
                        <a:t>Picture</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940"/>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940"/>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940"/>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940"/>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940"/>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940"/>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10" name="Freeform 10"/>
          <p:cNvSpPr/>
          <p:nvPr/>
        </p:nvSpPr>
        <p:spPr>
          <a:xfrm>
            <a:off x="6654857" y="6292396"/>
            <a:ext cx="633775" cy="475332"/>
          </a:xfrm>
          <a:custGeom>
            <a:avLst/>
            <a:gdLst/>
            <a:ahLst/>
            <a:cxnLst/>
            <a:rect l="l" t="t" r="r" b="b"/>
            <a:pathLst>
              <a:path w="633775" h="475332">
                <a:moveTo>
                  <a:pt x="0" y="0"/>
                </a:moveTo>
                <a:lnTo>
                  <a:pt x="633775" y="0"/>
                </a:lnTo>
                <a:lnTo>
                  <a:pt x="633775" y="475332"/>
                </a:lnTo>
                <a:lnTo>
                  <a:pt x="0" y="475332"/>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1" name="TextBox 11"/>
          <p:cNvSpPr txBox="1"/>
          <p:nvPr/>
        </p:nvSpPr>
        <p:spPr>
          <a:xfrm>
            <a:off x="3067447" y="214553"/>
            <a:ext cx="10847758" cy="1216533"/>
          </a:xfrm>
          <a:prstGeom prst="rect">
            <a:avLst/>
          </a:prstGeom>
        </p:spPr>
        <p:txBody>
          <a:bodyPr lIns="0" tIns="0" rIns="0" bIns="0" rtlCol="0" anchor="t">
            <a:spAutoFit/>
          </a:bodyPr>
          <a:lstStyle/>
          <a:p>
            <a:pPr algn="ctr">
              <a:lnSpc>
                <a:spcPts val="9935"/>
              </a:lnSpc>
            </a:pPr>
            <a:r>
              <a:rPr lang="en-US" sz="7200" spc="705">
                <a:solidFill>
                  <a:srgbClr val="231F20"/>
                </a:solidFill>
                <a:latin typeface="DM Sans Bold"/>
              </a:rPr>
              <a:t>COMPETITORS</a:t>
            </a:r>
          </a:p>
        </p:txBody>
      </p:sp>
      <p:sp>
        <p:nvSpPr>
          <p:cNvPr id="12" name="Freeform 12"/>
          <p:cNvSpPr/>
          <p:nvPr/>
        </p:nvSpPr>
        <p:spPr>
          <a:xfrm>
            <a:off x="8116272" y="6292396"/>
            <a:ext cx="633775" cy="475332"/>
          </a:xfrm>
          <a:custGeom>
            <a:avLst/>
            <a:gdLst/>
            <a:ahLst/>
            <a:cxnLst/>
            <a:rect l="l" t="t" r="r" b="b"/>
            <a:pathLst>
              <a:path w="633775" h="475332">
                <a:moveTo>
                  <a:pt x="0" y="0"/>
                </a:moveTo>
                <a:lnTo>
                  <a:pt x="633775" y="0"/>
                </a:lnTo>
                <a:lnTo>
                  <a:pt x="633775" y="475332"/>
                </a:lnTo>
                <a:lnTo>
                  <a:pt x="0" y="475332"/>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3" name="Freeform 13"/>
          <p:cNvSpPr/>
          <p:nvPr/>
        </p:nvSpPr>
        <p:spPr>
          <a:xfrm>
            <a:off x="9144000" y="8062524"/>
            <a:ext cx="633775" cy="475332"/>
          </a:xfrm>
          <a:custGeom>
            <a:avLst/>
            <a:gdLst/>
            <a:ahLst/>
            <a:cxnLst/>
            <a:rect l="l" t="t" r="r" b="b"/>
            <a:pathLst>
              <a:path w="633775" h="475332">
                <a:moveTo>
                  <a:pt x="0" y="0"/>
                </a:moveTo>
                <a:lnTo>
                  <a:pt x="633775" y="0"/>
                </a:lnTo>
                <a:lnTo>
                  <a:pt x="633775" y="475332"/>
                </a:lnTo>
                <a:lnTo>
                  <a:pt x="0" y="475332"/>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4" name="Freeform 14"/>
          <p:cNvSpPr/>
          <p:nvPr/>
        </p:nvSpPr>
        <p:spPr>
          <a:xfrm>
            <a:off x="10406515" y="8062524"/>
            <a:ext cx="633775" cy="475332"/>
          </a:xfrm>
          <a:custGeom>
            <a:avLst/>
            <a:gdLst/>
            <a:ahLst/>
            <a:cxnLst/>
            <a:rect l="l" t="t" r="r" b="b"/>
            <a:pathLst>
              <a:path w="633775" h="475332">
                <a:moveTo>
                  <a:pt x="0" y="0"/>
                </a:moveTo>
                <a:lnTo>
                  <a:pt x="633775" y="0"/>
                </a:lnTo>
                <a:lnTo>
                  <a:pt x="633775" y="475332"/>
                </a:lnTo>
                <a:lnTo>
                  <a:pt x="0" y="475332"/>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5" name="Freeform 15"/>
          <p:cNvSpPr/>
          <p:nvPr/>
        </p:nvSpPr>
        <p:spPr>
          <a:xfrm>
            <a:off x="11908265" y="8062524"/>
            <a:ext cx="633775" cy="475332"/>
          </a:xfrm>
          <a:custGeom>
            <a:avLst/>
            <a:gdLst/>
            <a:ahLst/>
            <a:cxnLst/>
            <a:rect l="l" t="t" r="r" b="b"/>
            <a:pathLst>
              <a:path w="633775" h="475332">
                <a:moveTo>
                  <a:pt x="0" y="0"/>
                </a:moveTo>
                <a:lnTo>
                  <a:pt x="633775" y="0"/>
                </a:lnTo>
                <a:lnTo>
                  <a:pt x="633775" y="475332"/>
                </a:lnTo>
                <a:lnTo>
                  <a:pt x="0" y="475332"/>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6" name="Freeform 16"/>
          <p:cNvSpPr/>
          <p:nvPr/>
        </p:nvSpPr>
        <p:spPr>
          <a:xfrm>
            <a:off x="13410014" y="6292396"/>
            <a:ext cx="633775" cy="475332"/>
          </a:xfrm>
          <a:custGeom>
            <a:avLst/>
            <a:gdLst/>
            <a:ahLst/>
            <a:cxnLst/>
            <a:rect l="l" t="t" r="r" b="b"/>
            <a:pathLst>
              <a:path w="633775" h="475332">
                <a:moveTo>
                  <a:pt x="0" y="0"/>
                </a:moveTo>
                <a:lnTo>
                  <a:pt x="633776" y="0"/>
                </a:lnTo>
                <a:lnTo>
                  <a:pt x="633776" y="475332"/>
                </a:lnTo>
                <a:lnTo>
                  <a:pt x="0" y="475332"/>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7" name="Freeform 17"/>
          <p:cNvSpPr/>
          <p:nvPr/>
        </p:nvSpPr>
        <p:spPr>
          <a:xfrm>
            <a:off x="13410014" y="7195678"/>
            <a:ext cx="633775" cy="475332"/>
          </a:xfrm>
          <a:custGeom>
            <a:avLst/>
            <a:gdLst/>
            <a:ahLst/>
            <a:cxnLst/>
            <a:rect l="l" t="t" r="r" b="b"/>
            <a:pathLst>
              <a:path w="633775" h="475332">
                <a:moveTo>
                  <a:pt x="0" y="0"/>
                </a:moveTo>
                <a:lnTo>
                  <a:pt x="633776" y="0"/>
                </a:lnTo>
                <a:lnTo>
                  <a:pt x="633776" y="475332"/>
                </a:lnTo>
                <a:lnTo>
                  <a:pt x="0" y="475332"/>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8" name="Freeform 18"/>
          <p:cNvSpPr/>
          <p:nvPr/>
        </p:nvSpPr>
        <p:spPr>
          <a:xfrm>
            <a:off x="13410014" y="8062524"/>
            <a:ext cx="633775" cy="475332"/>
          </a:xfrm>
          <a:custGeom>
            <a:avLst/>
            <a:gdLst/>
            <a:ahLst/>
            <a:cxnLst/>
            <a:rect l="l" t="t" r="r" b="b"/>
            <a:pathLst>
              <a:path w="633775" h="475332">
                <a:moveTo>
                  <a:pt x="0" y="0"/>
                </a:moveTo>
                <a:lnTo>
                  <a:pt x="633776" y="0"/>
                </a:lnTo>
                <a:lnTo>
                  <a:pt x="633776" y="475332"/>
                </a:lnTo>
                <a:lnTo>
                  <a:pt x="0" y="475332"/>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9" name="Freeform 19"/>
          <p:cNvSpPr/>
          <p:nvPr/>
        </p:nvSpPr>
        <p:spPr>
          <a:xfrm>
            <a:off x="13410014" y="5576145"/>
            <a:ext cx="633775" cy="475332"/>
          </a:xfrm>
          <a:custGeom>
            <a:avLst/>
            <a:gdLst/>
            <a:ahLst/>
            <a:cxnLst/>
            <a:rect l="l" t="t" r="r" b="b"/>
            <a:pathLst>
              <a:path w="633775" h="475332">
                <a:moveTo>
                  <a:pt x="0" y="0"/>
                </a:moveTo>
                <a:lnTo>
                  <a:pt x="633776" y="0"/>
                </a:lnTo>
                <a:lnTo>
                  <a:pt x="633776" y="475332"/>
                </a:lnTo>
                <a:lnTo>
                  <a:pt x="0" y="475332"/>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20" name="TextBox 20"/>
          <p:cNvSpPr txBox="1"/>
          <p:nvPr/>
        </p:nvSpPr>
        <p:spPr>
          <a:xfrm>
            <a:off x="1417024" y="9385448"/>
            <a:ext cx="16664760" cy="438785"/>
          </a:xfrm>
          <a:prstGeom prst="rect">
            <a:avLst/>
          </a:prstGeom>
        </p:spPr>
        <p:txBody>
          <a:bodyPr lIns="0" tIns="0" rIns="0" bIns="0" rtlCol="0" anchor="t">
            <a:spAutoFit/>
          </a:bodyPr>
          <a:lstStyle/>
          <a:p>
            <a:pPr algn="ctr">
              <a:lnSpc>
                <a:spcPts val="3640"/>
              </a:lnSpc>
            </a:pPr>
            <a:r>
              <a:rPr lang="en-US" sz="2600">
                <a:solidFill>
                  <a:srgbClr val="231F20"/>
                </a:solidFill>
                <a:latin typeface="DM Sans"/>
              </a:rPr>
              <a:t>SPOT is one shop solution to all fake detection requirments from videos to reports to document verification</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grpSp>
        <p:nvGrpSpPr>
          <p:cNvPr id="3" name="Group 3"/>
          <p:cNvGrpSpPr/>
          <p:nvPr/>
        </p:nvGrpSpPr>
        <p:grpSpPr>
          <a:xfrm>
            <a:off x="13662994" y="337474"/>
            <a:ext cx="4296549" cy="9570246"/>
            <a:chOff x="0" y="0"/>
            <a:chExt cx="1131601" cy="2520559"/>
          </a:xfrm>
        </p:grpSpPr>
        <p:sp>
          <p:nvSpPr>
            <p:cNvPr id="4" name="Freeform 4"/>
            <p:cNvSpPr/>
            <p:nvPr/>
          </p:nvSpPr>
          <p:spPr>
            <a:xfrm>
              <a:off x="0" y="0"/>
              <a:ext cx="1131601" cy="2520559"/>
            </a:xfrm>
            <a:custGeom>
              <a:avLst/>
              <a:gdLst/>
              <a:ahLst/>
              <a:cxnLst/>
              <a:rect l="l" t="t" r="r" b="b"/>
              <a:pathLst>
                <a:path w="1131601" h="2520559">
                  <a:moveTo>
                    <a:pt x="0" y="0"/>
                  </a:moveTo>
                  <a:lnTo>
                    <a:pt x="1131601" y="0"/>
                  </a:lnTo>
                  <a:lnTo>
                    <a:pt x="1131601" y="2520559"/>
                  </a:lnTo>
                  <a:lnTo>
                    <a:pt x="0" y="2520559"/>
                  </a:lnTo>
                  <a:close/>
                </a:path>
              </a:pathLst>
            </a:custGeom>
            <a:solidFill>
              <a:srgbClr val="CCCCCC"/>
            </a:solidFill>
          </p:spPr>
        </p:sp>
        <p:sp>
          <p:nvSpPr>
            <p:cNvPr id="5" name="TextBox 5"/>
            <p:cNvSpPr txBox="1"/>
            <p:nvPr/>
          </p:nvSpPr>
          <p:spPr>
            <a:xfrm>
              <a:off x="0" y="-19050"/>
              <a:ext cx="1131601" cy="2539609"/>
            </a:xfrm>
            <a:prstGeom prst="rect">
              <a:avLst/>
            </a:prstGeom>
          </p:spPr>
          <p:txBody>
            <a:bodyPr lIns="50800" tIns="50800" rIns="50800" bIns="50800" rtlCol="0" anchor="ctr"/>
            <a:lstStyle/>
            <a:p>
              <a:pPr algn="ctr">
                <a:lnSpc>
                  <a:spcPts val="2859"/>
                </a:lnSpc>
              </a:pPr>
              <a:endParaRPr/>
            </a:p>
          </p:txBody>
        </p:sp>
      </p:grpSp>
      <p:sp>
        <p:nvSpPr>
          <p:cNvPr id="6" name="Freeform 6"/>
          <p:cNvSpPr/>
          <p:nvPr/>
        </p:nvSpPr>
        <p:spPr>
          <a:xfrm>
            <a:off x="11870307" y="1049603"/>
            <a:ext cx="6176060" cy="8208697"/>
          </a:xfrm>
          <a:custGeom>
            <a:avLst/>
            <a:gdLst/>
            <a:ahLst/>
            <a:cxnLst/>
            <a:rect l="l" t="t" r="r" b="b"/>
            <a:pathLst>
              <a:path w="6176060" h="8208697">
                <a:moveTo>
                  <a:pt x="0" y="0"/>
                </a:moveTo>
                <a:lnTo>
                  <a:pt x="6176060" y="0"/>
                </a:lnTo>
                <a:lnTo>
                  <a:pt x="6176060" y="8208697"/>
                </a:lnTo>
                <a:lnTo>
                  <a:pt x="0" y="8208697"/>
                </a:lnTo>
                <a:lnTo>
                  <a:pt x="0" y="0"/>
                </a:lnTo>
                <a:close/>
              </a:path>
            </a:pathLst>
          </a:custGeom>
          <a:blipFill>
            <a:blip r:embed="rId3"/>
            <a:stretch>
              <a:fillRect l="-49746" r="-49746"/>
            </a:stretch>
          </a:blipFill>
        </p:spPr>
      </p:sp>
      <p:sp>
        <p:nvSpPr>
          <p:cNvPr id="7" name="Freeform 7"/>
          <p:cNvSpPr/>
          <p:nvPr/>
        </p:nvSpPr>
        <p:spPr>
          <a:xfrm>
            <a:off x="2142191" y="7210022"/>
            <a:ext cx="9752965" cy="1032847"/>
          </a:xfrm>
          <a:custGeom>
            <a:avLst/>
            <a:gdLst/>
            <a:ahLst/>
            <a:cxnLst/>
            <a:rect l="l" t="t" r="r" b="b"/>
            <a:pathLst>
              <a:path w="9752965" h="1032847">
                <a:moveTo>
                  <a:pt x="0" y="0"/>
                </a:moveTo>
                <a:lnTo>
                  <a:pt x="9752965" y="0"/>
                </a:lnTo>
                <a:lnTo>
                  <a:pt x="9752965" y="1032847"/>
                </a:lnTo>
                <a:lnTo>
                  <a:pt x="0" y="1032847"/>
                </a:lnTo>
                <a:lnTo>
                  <a:pt x="0" y="0"/>
                </a:lnTo>
                <a:close/>
              </a:path>
            </a:pathLst>
          </a:custGeom>
          <a:blipFill>
            <a:blip r:embed="rId4"/>
            <a:stretch>
              <a:fillRect t="-86495"/>
            </a:stretch>
          </a:blipFill>
        </p:spPr>
      </p:sp>
      <p:sp>
        <p:nvSpPr>
          <p:cNvPr id="8" name="TextBox 8"/>
          <p:cNvSpPr txBox="1"/>
          <p:nvPr/>
        </p:nvSpPr>
        <p:spPr>
          <a:xfrm>
            <a:off x="1028700" y="430339"/>
            <a:ext cx="7416941" cy="1082421"/>
          </a:xfrm>
          <a:prstGeom prst="rect">
            <a:avLst/>
          </a:prstGeom>
        </p:spPr>
        <p:txBody>
          <a:bodyPr lIns="0" tIns="0" rIns="0" bIns="0" rtlCol="0" anchor="t">
            <a:spAutoFit/>
          </a:bodyPr>
          <a:lstStyle/>
          <a:p>
            <a:pPr>
              <a:lnSpc>
                <a:spcPts val="8831"/>
              </a:lnSpc>
            </a:pPr>
            <a:r>
              <a:rPr lang="en-US" sz="6399" spc="627">
                <a:solidFill>
                  <a:srgbClr val="231F20"/>
                </a:solidFill>
                <a:latin typeface="DM Sans Bold"/>
              </a:rPr>
              <a:t>NEW MARKET </a:t>
            </a:r>
          </a:p>
        </p:txBody>
      </p:sp>
      <p:sp>
        <p:nvSpPr>
          <p:cNvPr id="9" name="Freeform 9"/>
          <p:cNvSpPr/>
          <p:nvPr/>
        </p:nvSpPr>
        <p:spPr>
          <a:xfrm>
            <a:off x="-7246016" y="5999972"/>
            <a:ext cx="7616557" cy="7815497"/>
          </a:xfrm>
          <a:custGeom>
            <a:avLst/>
            <a:gdLst/>
            <a:ahLst/>
            <a:cxnLst/>
            <a:rect l="l" t="t" r="r" b="b"/>
            <a:pathLst>
              <a:path w="7616557" h="7815497">
                <a:moveTo>
                  <a:pt x="0" y="0"/>
                </a:moveTo>
                <a:lnTo>
                  <a:pt x="7616557" y="0"/>
                </a:lnTo>
                <a:lnTo>
                  <a:pt x="7616557" y="7815496"/>
                </a:lnTo>
                <a:lnTo>
                  <a:pt x="0" y="781549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0" name="TextBox 10"/>
          <p:cNvSpPr txBox="1"/>
          <p:nvPr/>
        </p:nvSpPr>
        <p:spPr>
          <a:xfrm>
            <a:off x="558613" y="1465136"/>
            <a:ext cx="10603543" cy="8853679"/>
          </a:xfrm>
          <a:prstGeom prst="rect">
            <a:avLst/>
          </a:prstGeom>
        </p:spPr>
        <p:txBody>
          <a:bodyPr lIns="0" tIns="0" rIns="0" bIns="0" rtlCol="0" anchor="t">
            <a:spAutoFit/>
          </a:bodyPr>
          <a:lstStyle/>
          <a:p>
            <a:pPr>
              <a:lnSpc>
                <a:spcPts val="3725"/>
              </a:lnSpc>
            </a:pPr>
            <a:endParaRPr/>
          </a:p>
          <a:p>
            <a:pPr marL="582925" lvl="1" indent="-291463">
              <a:lnSpc>
                <a:spcPts val="3725"/>
              </a:lnSpc>
              <a:buFont typeface="Arial"/>
              <a:buChar char="•"/>
            </a:pPr>
            <a:r>
              <a:rPr lang="en-US" sz="2699" spc="264">
                <a:solidFill>
                  <a:srgbClr val="231F20"/>
                </a:solidFill>
                <a:latin typeface="DM Sans Bold"/>
              </a:rPr>
              <a:t>AI-Driven Content and Media Verification:</a:t>
            </a:r>
            <a:r>
              <a:rPr lang="en-US" sz="2699" spc="264">
                <a:solidFill>
                  <a:srgbClr val="231F20"/>
                </a:solidFill>
                <a:latin typeface="DM Sans"/>
              </a:rPr>
              <a:t>There will be a need for more advanced AI tools that can not only detect fakes but also provide forensic analysis and certification of media authenticity</a:t>
            </a:r>
          </a:p>
          <a:p>
            <a:pPr marL="582925" lvl="1" indent="-291463">
              <a:lnSpc>
                <a:spcPts val="3725"/>
              </a:lnSpc>
              <a:buFont typeface="Arial"/>
              <a:buChar char="•"/>
            </a:pPr>
            <a:r>
              <a:rPr lang="en-US" sz="2699" spc="264">
                <a:solidFill>
                  <a:srgbClr val="231F20"/>
                </a:solidFill>
                <a:latin typeface="DM Sans Bold"/>
              </a:rPr>
              <a:t>Music industry</a:t>
            </a:r>
            <a:r>
              <a:rPr lang="en-US" sz="2699" spc="264">
                <a:solidFill>
                  <a:srgbClr val="231F20"/>
                </a:solidFill>
                <a:latin typeface="DM Sans"/>
                <a:ea typeface="DM Sans"/>
              </a:rPr>
              <a:t>: Introducing an innovative AI authenticator tool to safeguard the music industry, ensuring artists' intellectual property. This cutting-edge solution employs advanced algorithms to verify and protect ﻿musical creations, fortifying the industry against unauthorized use and piracy.</a:t>
            </a:r>
          </a:p>
          <a:p>
            <a:pPr marL="582925" lvl="1" indent="-291463">
              <a:lnSpc>
                <a:spcPts val="3725"/>
              </a:lnSpc>
              <a:buFont typeface="Arial"/>
              <a:buChar char="•"/>
            </a:pPr>
            <a:r>
              <a:rPr lang="en-US" sz="2699" spc="264">
                <a:solidFill>
                  <a:srgbClr val="231F20"/>
                </a:solidFill>
                <a:latin typeface="DM Sans"/>
              </a:rPr>
              <a:t> </a:t>
            </a:r>
            <a:r>
              <a:rPr lang="en-US" sz="2699" spc="264">
                <a:solidFill>
                  <a:srgbClr val="231F20"/>
                </a:solidFill>
                <a:latin typeface="DM Sans Bold"/>
              </a:rPr>
              <a:t>Retail industry</a:t>
            </a:r>
            <a:r>
              <a:rPr lang="en-US" sz="2699" spc="264">
                <a:solidFill>
                  <a:srgbClr val="231F20"/>
                </a:solidFill>
                <a:latin typeface="DM Sans"/>
              </a:rPr>
              <a:t>:This is for ensuring that the product the customer buying is an authentic one which ensures seamless and secure shopping experience.</a:t>
            </a:r>
          </a:p>
          <a:p>
            <a:pPr marL="582925" lvl="1" indent="-291463">
              <a:lnSpc>
                <a:spcPts val="3725"/>
              </a:lnSpc>
              <a:buFont typeface="Arial"/>
              <a:buChar char="•"/>
            </a:pPr>
            <a:r>
              <a:rPr lang="en-US" sz="2699" spc="264">
                <a:solidFill>
                  <a:srgbClr val="231F20"/>
                </a:solidFill>
                <a:latin typeface="DM Sans Bold"/>
              </a:rPr>
              <a:t>Educational institutions: </a:t>
            </a:r>
            <a:r>
              <a:rPr lang="en-US" sz="2699" spc="264">
                <a:solidFill>
                  <a:srgbClr val="231F20"/>
                </a:solidFill>
                <a:latin typeface="DM Sans"/>
              </a:rPr>
              <a:t>We get into educational institutions for transcript or document verification.</a:t>
            </a:r>
          </a:p>
          <a:p>
            <a:pPr>
              <a:lnSpc>
                <a:spcPts val="3725"/>
              </a:lnSpc>
            </a:pPr>
            <a:endParaRPr lang="en-US" sz="2699" spc="264">
              <a:solidFill>
                <a:srgbClr val="231F20"/>
              </a:solidFill>
              <a:latin typeface="DM Sans"/>
            </a:endParaRPr>
          </a:p>
          <a:p>
            <a:pPr>
              <a:lnSpc>
                <a:spcPts val="3725"/>
              </a:lnSpc>
            </a:pPr>
            <a:endParaRPr lang="en-US" sz="2699" spc="264">
              <a:solidFill>
                <a:srgbClr val="231F20"/>
              </a:solidFill>
              <a:latin typeface="DM Sans"/>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3407869">
            <a:off x="13338721" y="374034"/>
            <a:ext cx="12471670" cy="5351480"/>
          </a:xfrm>
          <a:custGeom>
            <a:avLst/>
            <a:gdLst/>
            <a:ahLst/>
            <a:cxnLst/>
            <a:rect l="l" t="t" r="r" b="b"/>
            <a:pathLst>
              <a:path w="12471670" h="5351480">
                <a:moveTo>
                  <a:pt x="0" y="0"/>
                </a:moveTo>
                <a:lnTo>
                  <a:pt x="12471670" y="0"/>
                </a:lnTo>
                <a:lnTo>
                  <a:pt x="12471670" y="5351481"/>
                </a:lnTo>
                <a:lnTo>
                  <a:pt x="0" y="535148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8203215" y="7962246"/>
            <a:ext cx="4876482" cy="516424"/>
          </a:xfrm>
          <a:custGeom>
            <a:avLst/>
            <a:gdLst/>
            <a:ahLst/>
            <a:cxnLst/>
            <a:rect l="l" t="t" r="r" b="b"/>
            <a:pathLst>
              <a:path w="4876482" h="516424">
                <a:moveTo>
                  <a:pt x="0" y="0"/>
                </a:moveTo>
                <a:lnTo>
                  <a:pt x="4876483" y="0"/>
                </a:lnTo>
                <a:lnTo>
                  <a:pt x="4876483" y="516423"/>
                </a:lnTo>
                <a:lnTo>
                  <a:pt x="0" y="516423"/>
                </a:lnTo>
                <a:lnTo>
                  <a:pt x="0" y="0"/>
                </a:lnTo>
                <a:close/>
              </a:path>
            </a:pathLst>
          </a:custGeom>
          <a:blipFill>
            <a:blip r:embed="rId4"/>
            <a:stretch>
              <a:fillRect t="-86495"/>
            </a:stretch>
          </a:blipFill>
        </p:spPr>
      </p:sp>
      <p:sp>
        <p:nvSpPr>
          <p:cNvPr id="4" name="Freeform 4"/>
          <p:cNvSpPr/>
          <p:nvPr/>
        </p:nvSpPr>
        <p:spPr>
          <a:xfrm rot="3407869">
            <a:off x="-4335809" y="11707868"/>
            <a:ext cx="12471670" cy="5351480"/>
          </a:xfrm>
          <a:custGeom>
            <a:avLst/>
            <a:gdLst/>
            <a:ahLst/>
            <a:cxnLst/>
            <a:rect l="l" t="t" r="r" b="b"/>
            <a:pathLst>
              <a:path w="12471670" h="5351480">
                <a:moveTo>
                  <a:pt x="0" y="0"/>
                </a:moveTo>
                <a:lnTo>
                  <a:pt x="12471670" y="0"/>
                </a:lnTo>
                <a:lnTo>
                  <a:pt x="12471670" y="5351480"/>
                </a:lnTo>
                <a:lnTo>
                  <a:pt x="0" y="535148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TextBox 5"/>
          <p:cNvSpPr txBox="1"/>
          <p:nvPr/>
        </p:nvSpPr>
        <p:spPr>
          <a:xfrm>
            <a:off x="1028700" y="459682"/>
            <a:ext cx="10924459" cy="883920"/>
          </a:xfrm>
          <a:prstGeom prst="rect">
            <a:avLst/>
          </a:prstGeom>
        </p:spPr>
        <p:txBody>
          <a:bodyPr lIns="0" tIns="0" rIns="0" bIns="0" rtlCol="0" anchor="t">
            <a:spAutoFit/>
          </a:bodyPr>
          <a:lstStyle/>
          <a:p>
            <a:pPr marL="0" lvl="0" indent="0">
              <a:lnSpc>
                <a:spcPts val="6719"/>
              </a:lnSpc>
            </a:pPr>
            <a:r>
              <a:rPr lang="en-US" sz="6399" spc="627">
                <a:solidFill>
                  <a:srgbClr val="231F20"/>
                </a:solidFill>
                <a:latin typeface="DM Sans Bold"/>
              </a:rPr>
              <a:t>EXPONENTIAL GROWTH </a:t>
            </a:r>
          </a:p>
        </p:txBody>
      </p:sp>
      <p:sp>
        <p:nvSpPr>
          <p:cNvPr id="6" name="TextBox 6"/>
          <p:cNvSpPr txBox="1"/>
          <p:nvPr/>
        </p:nvSpPr>
        <p:spPr>
          <a:xfrm>
            <a:off x="552864" y="1746386"/>
            <a:ext cx="17024715" cy="6999732"/>
          </a:xfrm>
          <a:prstGeom prst="rect">
            <a:avLst/>
          </a:prstGeom>
        </p:spPr>
        <p:txBody>
          <a:bodyPr lIns="0" tIns="0" rIns="0" bIns="0" rtlCol="0" anchor="t">
            <a:spAutoFit/>
          </a:bodyPr>
          <a:lstStyle/>
          <a:p>
            <a:pPr>
              <a:lnSpc>
                <a:spcPts val="2953"/>
              </a:lnSpc>
            </a:pPr>
            <a:r>
              <a:rPr lang="en-US" sz="2343" spc="35">
                <a:solidFill>
                  <a:srgbClr val="231F20"/>
                </a:solidFill>
                <a:latin typeface="DM Sans Bold"/>
              </a:rPr>
              <a:t>1. Go Global: </a:t>
            </a:r>
            <a:r>
              <a:rPr lang="en-US" sz="2343" spc="35">
                <a:solidFill>
                  <a:srgbClr val="231F20"/>
                </a:solidFill>
                <a:latin typeface="DM Sans"/>
              </a:rPr>
              <a:t>Planning on releasing it region-specific first in the US and later on expanding it throughout North America while simultaneously working with the regulatory compliance organizations of the specific region. Finally completing the expansion phase in Europe while being in accordance with the GDPR regulations.</a:t>
            </a:r>
          </a:p>
          <a:p>
            <a:pPr>
              <a:lnSpc>
                <a:spcPts val="2953"/>
              </a:lnSpc>
            </a:pPr>
            <a:endParaRPr lang="en-US" sz="2343" spc="35">
              <a:solidFill>
                <a:srgbClr val="231F20"/>
              </a:solidFill>
              <a:latin typeface="DM Sans"/>
            </a:endParaRPr>
          </a:p>
          <a:p>
            <a:pPr>
              <a:lnSpc>
                <a:spcPts val="2953"/>
              </a:lnSpc>
            </a:pPr>
            <a:r>
              <a:rPr lang="en-US" sz="2343" spc="35">
                <a:solidFill>
                  <a:srgbClr val="231F20"/>
                </a:solidFill>
                <a:latin typeface="DM Sans Bold"/>
              </a:rPr>
              <a:t>2. Security and Transparency:</a:t>
            </a:r>
            <a:r>
              <a:rPr lang="en-US" sz="2343" spc="35">
                <a:solidFill>
                  <a:srgbClr val="231F20"/>
                </a:solidFill>
                <a:latin typeface="DM Sans"/>
              </a:rPr>
              <a:t> The plan is to increase the security standards to gain trust globally and provide transparency to show users how their data is being used and to build trust.</a:t>
            </a:r>
          </a:p>
          <a:p>
            <a:pPr>
              <a:lnSpc>
                <a:spcPts val="2953"/>
              </a:lnSpc>
            </a:pPr>
            <a:endParaRPr lang="en-US" sz="2343" spc="35">
              <a:solidFill>
                <a:srgbClr val="231F20"/>
              </a:solidFill>
              <a:latin typeface="DM Sans"/>
            </a:endParaRPr>
          </a:p>
          <a:p>
            <a:pPr>
              <a:lnSpc>
                <a:spcPts val="2953"/>
              </a:lnSpc>
            </a:pPr>
            <a:r>
              <a:rPr lang="en-US" sz="2343" spc="35">
                <a:solidFill>
                  <a:srgbClr val="231F20"/>
                </a:solidFill>
                <a:latin typeface="DM Sans Bold"/>
              </a:rPr>
              <a:t>3. Partnerships and Local Expertise:</a:t>
            </a:r>
            <a:r>
              <a:rPr lang="en-US" sz="2343" spc="35">
                <a:solidFill>
                  <a:srgbClr val="231F20"/>
                </a:solidFill>
                <a:latin typeface="DM Sans"/>
              </a:rPr>
              <a:t> We form partnerships with local organizations or experts who understand the legal and cultural landscape in each target country and can help us ensure compliance with specific regional laws and regulations.</a:t>
            </a:r>
          </a:p>
          <a:p>
            <a:pPr>
              <a:lnSpc>
                <a:spcPts val="2953"/>
              </a:lnSpc>
            </a:pPr>
            <a:endParaRPr lang="en-US" sz="2343" spc="35">
              <a:solidFill>
                <a:srgbClr val="231F20"/>
              </a:solidFill>
              <a:latin typeface="DM Sans"/>
            </a:endParaRPr>
          </a:p>
          <a:p>
            <a:pPr>
              <a:lnSpc>
                <a:spcPts val="2953"/>
              </a:lnSpc>
            </a:pPr>
            <a:r>
              <a:rPr lang="en-US" sz="2343" spc="35">
                <a:solidFill>
                  <a:srgbClr val="231F20"/>
                </a:solidFill>
                <a:latin typeface="DM Sans Bold"/>
              </a:rPr>
              <a:t>4. Customization for Local Needs:</a:t>
            </a:r>
            <a:r>
              <a:rPr lang="en-US" sz="2343" spc="35">
                <a:solidFill>
                  <a:srgbClr val="231F20"/>
                </a:solidFill>
                <a:latin typeface="DM Sans"/>
              </a:rPr>
              <a:t> Customize our app to recognize and handle threats that are more prevalent in specific regions.</a:t>
            </a:r>
          </a:p>
          <a:p>
            <a:pPr>
              <a:lnSpc>
                <a:spcPts val="2953"/>
              </a:lnSpc>
            </a:pPr>
            <a:endParaRPr lang="en-US" sz="2343" spc="35">
              <a:solidFill>
                <a:srgbClr val="231F20"/>
              </a:solidFill>
              <a:latin typeface="DM Sans"/>
            </a:endParaRPr>
          </a:p>
          <a:p>
            <a:pPr>
              <a:lnSpc>
                <a:spcPts val="2953"/>
              </a:lnSpc>
            </a:pPr>
            <a:r>
              <a:rPr lang="en-US" sz="2343" spc="35">
                <a:solidFill>
                  <a:srgbClr val="231F20"/>
                </a:solidFill>
                <a:latin typeface="DM Sans Bold"/>
              </a:rPr>
              <a:t>5. Training Models:</a:t>
            </a:r>
            <a:r>
              <a:rPr lang="en-US" sz="2343" spc="35">
                <a:solidFill>
                  <a:srgbClr val="231F20"/>
                </a:solidFill>
                <a:latin typeface="DM Sans"/>
              </a:rPr>
              <a:t> We will fine-tune the AI models based on local datasets to improve accuracy in diverse cultural contexts.</a:t>
            </a:r>
          </a:p>
          <a:p>
            <a:pPr>
              <a:lnSpc>
                <a:spcPts val="2953"/>
              </a:lnSpc>
            </a:pPr>
            <a:endParaRPr lang="en-US" sz="2343" spc="35">
              <a:solidFill>
                <a:srgbClr val="231F20"/>
              </a:solidFill>
              <a:latin typeface="DM Sans"/>
            </a:endParaRPr>
          </a:p>
          <a:p>
            <a:pPr>
              <a:lnSpc>
                <a:spcPts val="2953"/>
              </a:lnSpc>
            </a:pPr>
            <a:r>
              <a:rPr lang="en-US" sz="2343" spc="35">
                <a:solidFill>
                  <a:srgbClr val="231F20"/>
                </a:solidFill>
                <a:latin typeface="DM Sans Bold"/>
              </a:rPr>
              <a:t>6.</a:t>
            </a:r>
            <a:r>
              <a:rPr lang="en-US" sz="2343" spc="35">
                <a:solidFill>
                  <a:srgbClr val="231F20"/>
                </a:solidFill>
                <a:latin typeface="DM Sans"/>
              </a:rPr>
              <a:t> </a:t>
            </a:r>
            <a:r>
              <a:rPr lang="en-US" sz="2343" spc="35">
                <a:solidFill>
                  <a:srgbClr val="231F20"/>
                </a:solidFill>
                <a:latin typeface="DM Sans Bold"/>
              </a:rPr>
              <a:t>Partnering with Amazon Web Services (AWS)</a:t>
            </a:r>
            <a:r>
              <a:rPr lang="en-US" sz="2343" spc="35">
                <a:solidFill>
                  <a:srgbClr val="231F20"/>
                </a:solidFill>
                <a:latin typeface="DM Sans"/>
              </a:rPr>
              <a:t>: We do this for cloud infrastructure and scalability which can provide numerous benefits for businesses seeking to expand their global reach.</a:t>
            </a:r>
          </a:p>
        </p:txBody>
      </p:sp>
      <p:sp>
        <p:nvSpPr>
          <p:cNvPr id="7" name="Freeform 7"/>
          <p:cNvSpPr/>
          <p:nvPr/>
        </p:nvSpPr>
        <p:spPr>
          <a:xfrm>
            <a:off x="-3948084" y="7496580"/>
            <a:ext cx="7616557" cy="7815497"/>
          </a:xfrm>
          <a:custGeom>
            <a:avLst/>
            <a:gdLst/>
            <a:ahLst/>
            <a:cxnLst/>
            <a:rect l="l" t="t" r="r" b="b"/>
            <a:pathLst>
              <a:path w="7616557" h="7815497">
                <a:moveTo>
                  <a:pt x="0" y="0"/>
                </a:moveTo>
                <a:lnTo>
                  <a:pt x="7616557" y="0"/>
                </a:lnTo>
                <a:lnTo>
                  <a:pt x="7616557" y="7815497"/>
                </a:lnTo>
                <a:lnTo>
                  <a:pt x="0" y="781549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3" name="Freeform 3"/>
          <p:cNvSpPr/>
          <p:nvPr/>
        </p:nvSpPr>
        <p:spPr>
          <a:xfrm>
            <a:off x="1891791" y="5540167"/>
            <a:ext cx="9752965" cy="1032847"/>
          </a:xfrm>
          <a:custGeom>
            <a:avLst/>
            <a:gdLst/>
            <a:ahLst/>
            <a:cxnLst/>
            <a:rect l="l" t="t" r="r" b="b"/>
            <a:pathLst>
              <a:path w="9752965" h="1032847">
                <a:moveTo>
                  <a:pt x="0" y="0"/>
                </a:moveTo>
                <a:lnTo>
                  <a:pt x="9752965" y="0"/>
                </a:lnTo>
                <a:lnTo>
                  <a:pt x="9752965" y="1032847"/>
                </a:lnTo>
                <a:lnTo>
                  <a:pt x="0" y="1032847"/>
                </a:lnTo>
                <a:lnTo>
                  <a:pt x="0" y="0"/>
                </a:lnTo>
                <a:close/>
              </a:path>
            </a:pathLst>
          </a:custGeom>
          <a:blipFill>
            <a:blip r:embed="rId3"/>
            <a:stretch>
              <a:fillRect t="-86495"/>
            </a:stretch>
          </a:blipFill>
        </p:spPr>
      </p:sp>
      <p:sp>
        <p:nvSpPr>
          <p:cNvPr id="4" name="TextBox 4"/>
          <p:cNvSpPr txBox="1"/>
          <p:nvPr/>
        </p:nvSpPr>
        <p:spPr>
          <a:xfrm>
            <a:off x="4680930" y="450624"/>
            <a:ext cx="8639983" cy="989076"/>
          </a:xfrm>
          <a:prstGeom prst="rect">
            <a:avLst/>
          </a:prstGeom>
        </p:spPr>
        <p:txBody>
          <a:bodyPr lIns="0" tIns="0" rIns="0" bIns="0" rtlCol="0" anchor="t">
            <a:spAutoFit/>
          </a:bodyPr>
          <a:lstStyle/>
          <a:p>
            <a:pPr>
              <a:lnSpc>
                <a:spcPts val="8141"/>
              </a:lnSpc>
            </a:pPr>
            <a:r>
              <a:rPr lang="en-US" sz="5899" spc="578">
                <a:solidFill>
                  <a:srgbClr val="231F20"/>
                </a:solidFill>
                <a:latin typeface="DM Sans Bold"/>
              </a:rPr>
              <a:t>ADJACENT MARKET </a:t>
            </a:r>
          </a:p>
        </p:txBody>
      </p:sp>
      <p:grpSp>
        <p:nvGrpSpPr>
          <p:cNvPr id="5" name="Group 5"/>
          <p:cNvGrpSpPr/>
          <p:nvPr/>
        </p:nvGrpSpPr>
        <p:grpSpPr>
          <a:xfrm>
            <a:off x="2080162" y="1887375"/>
            <a:ext cx="14944763" cy="1606110"/>
            <a:chOff x="0" y="0"/>
            <a:chExt cx="3936069" cy="423008"/>
          </a:xfrm>
        </p:grpSpPr>
        <p:sp>
          <p:nvSpPr>
            <p:cNvPr id="6" name="Freeform 6"/>
            <p:cNvSpPr/>
            <p:nvPr/>
          </p:nvSpPr>
          <p:spPr>
            <a:xfrm>
              <a:off x="0" y="0"/>
              <a:ext cx="3936069" cy="423008"/>
            </a:xfrm>
            <a:custGeom>
              <a:avLst/>
              <a:gdLst/>
              <a:ahLst/>
              <a:cxnLst/>
              <a:rect l="l" t="t" r="r" b="b"/>
              <a:pathLst>
                <a:path w="3936069" h="423008">
                  <a:moveTo>
                    <a:pt x="0" y="0"/>
                  </a:moveTo>
                  <a:lnTo>
                    <a:pt x="3936069" y="0"/>
                  </a:lnTo>
                  <a:lnTo>
                    <a:pt x="3936069" y="423008"/>
                  </a:lnTo>
                  <a:lnTo>
                    <a:pt x="0" y="423008"/>
                  </a:lnTo>
                  <a:close/>
                </a:path>
              </a:pathLst>
            </a:custGeom>
            <a:solidFill>
              <a:srgbClr val="0A0A0A"/>
            </a:solidFill>
          </p:spPr>
        </p:sp>
        <p:sp>
          <p:nvSpPr>
            <p:cNvPr id="7" name="TextBox 7"/>
            <p:cNvSpPr txBox="1"/>
            <p:nvPr/>
          </p:nvSpPr>
          <p:spPr>
            <a:xfrm>
              <a:off x="0" y="-47625"/>
              <a:ext cx="3936069" cy="470633"/>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2080162" y="3881085"/>
            <a:ext cx="14944763" cy="1606110"/>
            <a:chOff x="0" y="0"/>
            <a:chExt cx="3936069" cy="423008"/>
          </a:xfrm>
        </p:grpSpPr>
        <p:sp>
          <p:nvSpPr>
            <p:cNvPr id="9" name="Freeform 9"/>
            <p:cNvSpPr/>
            <p:nvPr/>
          </p:nvSpPr>
          <p:spPr>
            <a:xfrm>
              <a:off x="0" y="0"/>
              <a:ext cx="3936069" cy="423008"/>
            </a:xfrm>
            <a:custGeom>
              <a:avLst/>
              <a:gdLst/>
              <a:ahLst/>
              <a:cxnLst/>
              <a:rect l="l" t="t" r="r" b="b"/>
              <a:pathLst>
                <a:path w="3936069" h="423008">
                  <a:moveTo>
                    <a:pt x="0" y="0"/>
                  </a:moveTo>
                  <a:lnTo>
                    <a:pt x="3936069" y="0"/>
                  </a:lnTo>
                  <a:lnTo>
                    <a:pt x="3936069" y="423008"/>
                  </a:lnTo>
                  <a:lnTo>
                    <a:pt x="0" y="423008"/>
                  </a:lnTo>
                  <a:close/>
                </a:path>
              </a:pathLst>
            </a:custGeom>
            <a:solidFill>
              <a:srgbClr val="0A0A0A"/>
            </a:solidFill>
          </p:spPr>
        </p:sp>
        <p:sp>
          <p:nvSpPr>
            <p:cNvPr id="10" name="TextBox 10"/>
            <p:cNvSpPr txBox="1"/>
            <p:nvPr/>
          </p:nvSpPr>
          <p:spPr>
            <a:xfrm>
              <a:off x="0" y="-47625"/>
              <a:ext cx="3936069" cy="470633"/>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1032412" y="1918905"/>
            <a:ext cx="1543050" cy="1543050"/>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AEAEA"/>
            </a:solidFill>
          </p:spPr>
        </p:sp>
        <p:sp>
          <p:nvSpPr>
            <p:cNvPr id="13" name="TextBox 13"/>
            <p:cNvSpPr txBox="1"/>
            <p:nvPr/>
          </p:nvSpPr>
          <p:spPr>
            <a:xfrm>
              <a:off x="76200" y="19050"/>
              <a:ext cx="660400" cy="717550"/>
            </a:xfrm>
            <a:prstGeom prst="rect">
              <a:avLst/>
            </a:prstGeom>
          </p:spPr>
          <p:txBody>
            <a:bodyPr lIns="50800" tIns="50800" rIns="50800" bIns="50800" rtlCol="0" anchor="ctr"/>
            <a:lstStyle/>
            <a:p>
              <a:pPr algn="ctr">
                <a:lnSpc>
                  <a:spcPts val="3779"/>
                </a:lnSpc>
              </a:pPr>
              <a:endParaRPr/>
            </a:p>
          </p:txBody>
        </p:sp>
      </p:grpSp>
      <p:grpSp>
        <p:nvGrpSpPr>
          <p:cNvPr id="14" name="Group 14"/>
          <p:cNvGrpSpPr/>
          <p:nvPr/>
        </p:nvGrpSpPr>
        <p:grpSpPr>
          <a:xfrm>
            <a:off x="1032412" y="3877503"/>
            <a:ext cx="1543050" cy="1543050"/>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AEAEA"/>
            </a:solidFill>
          </p:spPr>
        </p:sp>
        <p:sp>
          <p:nvSpPr>
            <p:cNvPr id="16" name="TextBox 16"/>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sp>
        <p:nvSpPr>
          <p:cNvPr id="17" name="TextBox 17"/>
          <p:cNvSpPr txBox="1"/>
          <p:nvPr/>
        </p:nvSpPr>
        <p:spPr>
          <a:xfrm>
            <a:off x="778300" y="2354020"/>
            <a:ext cx="2051275" cy="712470"/>
          </a:xfrm>
          <a:prstGeom prst="rect">
            <a:avLst/>
          </a:prstGeom>
        </p:spPr>
        <p:txBody>
          <a:bodyPr lIns="0" tIns="0" rIns="0" bIns="0" rtlCol="0" anchor="t">
            <a:spAutoFit/>
          </a:bodyPr>
          <a:lstStyle/>
          <a:p>
            <a:pPr algn="ctr">
              <a:lnSpc>
                <a:spcPts val="5880"/>
              </a:lnSpc>
              <a:spcBef>
                <a:spcPct val="0"/>
              </a:spcBef>
            </a:pPr>
            <a:r>
              <a:rPr lang="en-US" sz="4200">
                <a:solidFill>
                  <a:srgbClr val="100F0D"/>
                </a:solidFill>
                <a:latin typeface="DM Sans"/>
              </a:rPr>
              <a:t>01</a:t>
            </a:r>
          </a:p>
        </p:txBody>
      </p:sp>
      <p:sp>
        <p:nvSpPr>
          <p:cNvPr id="18" name="TextBox 18"/>
          <p:cNvSpPr txBox="1"/>
          <p:nvPr/>
        </p:nvSpPr>
        <p:spPr>
          <a:xfrm>
            <a:off x="778300" y="4227975"/>
            <a:ext cx="2051275" cy="712470"/>
          </a:xfrm>
          <a:prstGeom prst="rect">
            <a:avLst/>
          </a:prstGeom>
        </p:spPr>
        <p:txBody>
          <a:bodyPr lIns="0" tIns="0" rIns="0" bIns="0" rtlCol="0" anchor="t">
            <a:spAutoFit/>
          </a:bodyPr>
          <a:lstStyle/>
          <a:p>
            <a:pPr algn="ctr">
              <a:lnSpc>
                <a:spcPts val="5880"/>
              </a:lnSpc>
              <a:spcBef>
                <a:spcPct val="0"/>
              </a:spcBef>
            </a:pPr>
            <a:r>
              <a:rPr lang="en-US" sz="4200">
                <a:solidFill>
                  <a:srgbClr val="100F0D"/>
                </a:solidFill>
                <a:latin typeface="DM Sans"/>
              </a:rPr>
              <a:t>02</a:t>
            </a:r>
          </a:p>
        </p:txBody>
      </p:sp>
      <p:sp>
        <p:nvSpPr>
          <p:cNvPr id="19" name="TextBox 19"/>
          <p:cNvSpPr txBox="1"/>
          <p:nvPr/>
        </p:nvSpPr>
        <p:spPr>
          <a:xfrm>
            <a:off x="2759158" y="1929840"/>
            <a:ext cx="14071658" cy="1553846"/>
          </a:xfrm>
          <a:prstGeom prst="rect">
            <a:avLst/>
          </a:prstGeom>
        </p:spPr>
        <p:txBody>
          <a:bodyPr lIns="0" tIns="0" rIns="0" bIns="0" rtlCol="0" anchor="t">
            <a:spAutoFit/>
          </a:bodyPr>
          <a:lstStyle/>
          <a:p>
            <a:pPr>
              <a:lnSpc>
                <a:spcPts val="3079"/>
              </a:lnSpc>
              <a:spcBef>
                <a:spcPct val="0"/>
              </a:spcBef>
            </a:pPr>
            <a:r>
              <a:rPr lang="en-US" sz="2199">
                <a:solidFill>
                  <a:srgbClr val="FFFFFF"/>
                </a:solidFill>
                <a:latin typeface="DM Sans Bold"/>
              </a:rPr>
              <a:t>E-commerce and Online Marketplaces: </a:t>
            </a:r>
            <a:r>
              <a:rPr lang="en-US" sz="2199">
                <a:solidFill>
                  <a:srgbClr val="FFFFFF"/>
                </a:solidFill>
                <a:latin typeface="DM Sans"/>
              </a:rPr>
              <a:t>We want to help e-commerce platforms and online marketplaces combat counterfeit products and ensure that customers are purchasing genuine items. By analyzing product images, descriptions, and customer reviews, these apps can identify potential counterfeits and flag them for further investigation.</a:t>
            </a:r>
          </a:p>
        </p:txBody>
      </p:sp>
      <p:sp>
        <p:nvSpPr>
          <p:cNvPr id="20" name="TextBox 20"/>
          <p:cNvSpPr txBox="1"/>
          <p:nvPr/>
        </p:nvSpPr>
        <p:spPr>
          <a:xfrm>
            <a:off x="2829575" y="4043555"/>
            <a:ext cx="14071658" cy="1163321"/>
          </a:xfrm>
          <a:prstGeom prst="rect">
            <a:avLst/>
          </a:prstGeom>
        </p:spPr>
        <p:txBody>
          <a:bodyPr lIns="0" tIns="0" rIns="0" bIns="0" rtlCol="0" anchor="t">
            <a:spAutoFit/>
          </a:bodyPr>
          <a:lstStyle/>
          <a:p>
            <a:pPr>
              <a:lnSpc>
                <a:spcPts val="3079"/>
              </a:lnSpc>
              <a:spcBef>
                <a:spcPct val="0"/>
              </a:spcBef>
            </a:pPr>
            <a:r>
              <a:rPr lang="en-US" sz="2199">
                <a:solidFill>
                  <a:srgbClr val="FFFFFF"/>
                </a:solidFill>
                <a:latin typeface="DM Sans Bold"/>
              </a:rPr>
              <a:t>Recruitment firms:</a:t>
            </a:r>
            <a:r>
              <a:rPr lang="en-US" sz="2199">
                <a:solidFill>
                  <a:srgbClr val="FFFFFF"/>
                </a:solidFill>
                <a:latin typeface="DM Sans"/>
              </a:rPr>
              <a:t> Introducing our cutting-edge AI authenticator tool, bolstering security for recruitment firms. Safeguard sensitive data, enhance client trust, and streamline candidate verification seamlessly. Elevate your recruitment process with advanced protection.</a:t>
            </a:r>
          </a:p>
        </p:txBody>
      </p:sp>
      <p:grpSp>
        <p:nvGrpSpPr>
          <p:cNvPr id="21" name="Group 21"/>
          <p:cNvGrpSpPr/>
          <p:nvPr/>
        </p:nvGrpSpPr>
        <p:grpSpPr>
          <a:xfrm>
            <a:off x="2080162" y="5909876"/>
            <a:ext cx="14944763" cy="1606110"/>
            <a:chOff x="0" y="0"/>
            <a:chExt cx="3936069" cy="423008"/>
          </a:xfrm>
        </p:grpSpPr>
        <p:sp>
          <p:nvSpPr>
            <p:cNvPr id="22" name="Freeform 22"/>
            <p:cNvSpPr/>
            <p:nvPr/>
          </p:nvSpPr>
          <p:spPr>
            <a:xfrm>
              <a:off x="0" y="0"/>
              <a:ext cx="3936069" cy="423008"/>
            </a:xfrm>
            <a:custGeom>
              <a:avLst/>
              <a:gdLst/>
              <a:ahLst/>
              <a:cxnLst/>
              <a:rect l="l" t="t" r="r" b="b"/>
              <a:pathLst>
                <a:path w="3936069" h="423008">
                  <a:moveTo>
                    <a:pt x="0" y="0"/>
                  </a:moveTo>
                  <a:lnTo>
                    <a:pt x="3936069" y="0"/>
                  </a:lnTo>
                  <a:lnTo>
                    <a:pt x="3936069" y="423008"/>
                  </a:lnTo>
                  <a:lnTo>
                    <a:pt x="0" y="423008"/>
                  </a:lnTo>
                  <a:close/>
                </a:path>
              </a:pathLst>
            </a:custGeom>
            <a:solidFill>
              <a:srgbClr val="0A0A0A"/>
            </a:solidFill>
          </p:spPr>
        </p:sp>
        <p:sp>
          <p:nvSpPr>
            <p:cNvPr id="23" name="TextBox 23"/>
            <p:cNvSpPr txBox="1"/>
            <p:nvPr/>
          </p:nvSpPr>
          <p:spPr>
            <a:xfrm>
              <a:off x="0" y="-47625"/>
              <a:ext cx="3936069" cy="470633"/>
            </a:xfrm>
            <a:prstGeom prst="rect">
              <a:avLst/>
            </a:prstGeom>
          </p:spPr>
          <p:txBody>
            <a:bodyPr lIns="50800" tIns="50800" rIns="50800" bIns="50800" rtlCol="0" anchor="ctr"/>
            <a:lstStyle/>
            <a:p>
              <a:pPr algn="ctr">
                <a:lnSpc>
                  <a:spcPts val="2659"/>
                </a:lnSpc>
              </a:pPr>
              <a:endParaRPr/>
            </a:p>
          </p:txBody>
        </p:sp>
      </p:grpSp>
      <p:grpSp>
        <p:nvGrpSpPr>
          <p:cNvPr id="24" name="Group 24"/>
          <p:cNvGrpSpPr/>
          <p:nvPr/>
        </p:nvGrpSpPr>
        <p:grpSpPr>
          <a:xfrm>
            <a:off x="1032412" y="5906294"/>
            <a:ext cx="1543050" cy="1543050"/>
            <a:chOff x="0" y="0"/>
            <a:chExt cx="812800" cy="812800"/>
          </a:xfrm>
        </p:grpSpPr>
        <p:sp>
          <p:nvSpPr>
            <p:cNvPr id="25" name="Freeform 2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AEAEA"/>
            </a:solidFill>
          </p:spPr>
        </p:sp>
        <p:sp>
          <p:nvSpPr>
            <p:cNvPr id="26" name="TextBox 26"/>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sp>
        <p:nvSpPr>
          <p:cNvPr id="27" name="TextBox 27"/>
          <p:cNvSpPr txBox="1"/>
          <p:nvPr/>
        </p:nvSpPr>
        <p:spPr>
          <a:xfrm>
            <a:off x="778300" y="6256767"/>
            <a:ext cx="2051275" cy="712470"/>
          </a:xfrm>
          <a:prstGeom prst="rect">
            <a:avLst/>
          </a:prstGeom>
        </p:spPr>
        <p:txBody>
          <a:bodyPr lIns="0" tIns="0" rIns="0" bIns="0" rtlCol="0" anchor="t">
            <a:spAutoFit/>
          </a:bodyPr>
          <a:lstStyle/>
          <a:p>
            <a:pPr algn="ctr">
              <a:lnSpc>
                <a:spcPts val="5880"/>
              </a:lnSpc>
              <a:spcBef>
                <a:spcPct val="0"/>
              </a:spcBef>
            </a:pPr>
            <a:r>
              <a:rPr lang="en-US" sz="4200">
                <a:solidFill>
                  <a:srgbClr val="100F0D"/>
                </a:solidFill>
                <a:latin typeface="DM Sans"/>
              </a:rPr>
              <a:t>03</a:t>
            </a:r>
          </a:p>
        </p:txBody>
      </p:sp>
      <p:sp>
        <p:nvSpPr>
          <p:cNvPr id="28" name="TextBox 28"/>
          <p:cNvSpPr txBox="1"/>
          <p:nvPr/>
        </p:nvSpPr>
        <p:spPr>
          <a:xfrm>
            <a:off x="2829575" y="6059329"/>
            <a:ext cx="13930823" cy="1163321"/>
          </a:xfrm>
          <a:prstGeom prst="rect">
            <a:avLst/>
          </a:prstGeom>
        </p:spPr>
        <p:txBody>
          <a:bodyPr lIns="0" tIns="0" rIns="0" bIns="0" rtlCol="0" anchor="t">
            <a:spAutoFit/>
          </a:bodyPr>
          <a:lstStyle/>
          <a:p>
            <a:pPr>
              <a:lnSpc>
                <a:spcPts val="3079"/>
              </a:lnSpc>
              <a:spcBef>
                <a:spcPct val="0"/>
              </a:spcBef>
            </a:pPr>
            <a:r>
              <a:rPr lang="en-US" sz="2199">
                <a:solidFill>
                  <a:srgbClr val="FFFFFF"/>
                </a:solidFill>
                <a:latin typeface="DM Sans Bold"/>
              </a:rPr>
              <a:t>Government and Legal Affairs: </a:t>
            </a:r>
            <a:r>
              <a:rPr lang="en-US" sz="2199">
                <a:solidFill>
                  <a:srgbClr val="FFFFFF"/>
                </a:solidFill>
                <a:latin typeface="DM Sans"/>
              </a:rPr>
              <a:t>We want to get into verification the authenticity of legal documents, such as contracts, affidavits, and court filings. This can help ensure the integrity of legal proceedings and prevent forgery or tampering.</a:t>
            </a:r>
          </a:p>
        </p:txBody>
      </p:sp>
      <p:grpSp>
        <p:nvGrpSpPr>
          <p:cNvPr id="29" name="Group 29"/>
          <p:cNvGrpSpPr/>
          <p:nvPr/>
        </p:nvGrpSpPr>
        <p:grpSpPr>
          <a:xfrm>
            <a:off x="2080162" y="7961423"/>
            <a:ext cx="14944763" cy="1606110"/>
            <a:chOff x="0" y="0"/>
            <a:chExt cx="3936069" cy="423008"/>
          </a:xfrm>
        </p:grpSpPr>
        <p:sp>
          <p:nvSpPr>
            <p:cNvPr id="30" name="Freeform 30"/>
            <p:cNvSpPr/>
            <p:nvPr/>
          </p:nvSpPr>
          <p:spPr>
            <a:xfrm>
              <a:off x="0" y="0"/>
              <a:ext cx="3936069" cy="423008"/>
            </a:xfrm>
            <a:custGeom>
              <a:avLst/>
              <a:gdLst/>
              <a:ahLst/>
              <a:cxnLst/>
              <a:rect l="l" t="t" r="r" b="b"/>
              <a:pathLst>
                <a:path w="3936069" h="423008">
                  <a:moveTo>
                    <a:pt x="0" y="0"/>
                  </a:moveTo>
                  <a:lnTo>
                    <a:pt x="3936069" y="0"/>
                  </a:lnTo>
                  <a:lnTo>
                    <a:pt x="3936069" y="423008"/>
                  </a:lnTo>
                  <a:lnTo>
                    <a:pt x="0" y="423008"/>
                  </a:lnTo>
                  <a:close/>
                </a:path>
              </a:pathLst>
            </a:custGeom>
            <a:solidFill>
              <a:srgbClr val="0A0A0A"/>
            </a:solidFill>
          </p:spPr>
        </p:sp>
        <p:sp>
          <p:nvSpPr>
            <p:cNvPr id="31" name="TextBox 31"/>
            <p:cNvSpPr txBox="1"/>
            <p:nvPr/>
          </p:nvSpPr>
          <p:spPr>
            <a:xfrm>
              <a:off x="0" y="-47625"/>
              <a:ext cx="3936069" cy="470633"/>
            </a:xfrm>
            <a:prstGeom prst="rect">
              <a:avLst/>
            </a:prstGeom>
          </p:spPr>
          <p:txBody>
            <a:bodyPr lIns="50800" tIns="50800" rIns="50800" bIns="50800" rtlCol="0" anchor="ctr"/>
            <a:lstStyle/>
            <a:p>
              <a:pPr algn="ctr">
                <a:lnSpc>
                  <a:spcPts val="2659"/>
                </a:lnSpc>
              </a:pPr>
              <a:endParaRPr/>
            </a:p>
          </p:txBody>
        </p:sp>
      </p:grpSp>
      <p:grpSp>
        <p:nvGrpSpPr>
          <p:cNvPr id="32" name="Group 32"/>
          <p:cNvGrpSpPr/>
          <p:nvPr/>
        </p:nvGrpSpPr>
        <p:grpSpPr>
          <a:xfrm>
            <a:off x="1032412" y="7957841"/>
            <a:ext cx="1543050" cy="1543050"/>
            <a:chOff x="0" y="0"/>
            <a:chExt cx="812800" cy="812800"/>
          </a:xfrm>
        </p:grpSpPr>
        <p:sp>
          <p:nvSpPr>
            <p:cNvPr id="33" name="Freeform 3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AEAEA"/>
            </a:solidFill>
          </p:spPr>
        </p:sp>
        <p:sp>
          <p:nvSpPr>
            <p:cNvPr id="34" name="TextBox 34"/>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sp>
        <p:nvSpPr>
          <p:cNvPr id="35" name="TextBox 35"/>
          <p:cNvSpPr txBox="1"/>
          <p:nvPr/>
        </p:nvSpPr>
        <p:spPr>
          <a:xfrm>
            <a:off x="778300" y="8308313"/>
            <a:ext cx="2051275" cy="712470"/>
          </a:xfrm>
          <a:prstGeom prst="rect">
            <a:avLst/>
          </a:prstGeom>
        </p:spPr>
        <p:txBody>
          <a:bodyPr lIns="0" tIns="0" rIns="0" bIns="0" rtlCol="0" anchor="t">
            <a:spAutoFit/>
          </a:bodyPr>
          <a:lstStyle/>
          <a:p>
            <a:pPr algn="ctr">
              <a:lnSpc>
                <a:spcPts val="5880"/>
              </a:lnSpc>
              <a:spcBef>
                <a:spcPct val="0"/>
              </a:spcBef>
            </a:pPr>
            <a:r>
              <a:rPr lang="en-US" sz="4200">
                <a:solidFill>
                  <a:srgbClr val="100F0D"/>
                </a:solidFill>
                <a:latin typeface="DM Sans"/>
              </a:rPr>
              <a:t>04</a:t>
            </a:r>
          </a:p>
        </p:txBody>
      </p:sp>
      <p:sp>
        <p:nvSpPr>
          <p:cNvPr id="36" name="TextBox 36"/>
          <p:cNvSpPr txBox="1"/>
          <p:nvPr/>
        </p:nvSpPr>
        <p:spPr>
          <a:xfrm>
            <a:off x="2759158" y="8123893"/>
            <a:ext cx="13930823" cy="1163321"/>
          </a:xfrm>
          <a:prstGeom prst="rect">
            <a:avLst/>
          </a:prstGeom>
        </p:spPr>
        <p:txBody>
          <a:bodyPr lIns="0" tIns="0" rIns="0" bIns="0" rtlCol="0" anchor="t">
            <a:spAutoFit/>
          </a:bodyPr>
          <a:lstStyle/>
          <a:p>
            <a:pPr>
              <a:lnSpc>
                <a:spcPts val="3079"/>
              </a:lnSpc>
              <a:spcBef>
                <a:spcPct val="0"/>
              </a:spcBef>
            </a:pPr>
            <a:r>
              <a:rPr lang="en-US" sz="2199">
                <a:solidFill>
                  <a:srgbClr val="FFFFFF"/>
                </a:solidFill>
                <a:latin typeface="DM Sans Bold"/>
              </a:rPr>
              <a:t>Financial Services and Insurance: </a:t>
            </a:r>
            <a:r>
              <a:rPr lang="en-US" sz="2199">
                <a:solidFill>
                  <a:srgbClr val="FFFFFF"/>
                </a:solidFill>
                <a:latin typeface="DM Sans"/>
              </a:rPr>
              <a:t>We want to verify the authenticity of financial documents, such as bank statements, insurance policies, and loan applications. This can help financial institutions prevent fraud and protect their customers' assets.</a:t>
            </a:r>
          </a:p>
        </p:txBody>
      </p:sp>
      <p:sp>
        <p:nvSpPr>
          <p:cNvPr id="37" name="Freeform 37"/>
          <p:cNvSpPr/>
          <p:nvPr/>
        </p:nvSpPr>
        <p:spPr>
          <a:xfrm>
            <a:off x="15282073" y="-2020862"/>
            <a:ext cx="15841853" cy="16255633"/>
          </a:xfrm>
          <a:custGeom>
            <a:avLst/>
            <a:gdLst/>
            <a:ahLst/>
            <a:cxnLst/>
            <a:rect l="l" t="t" r="r" b="b"/>
            <a:pathLst>
              <a:path w="15841853" h="16255633">
                <a:moveTo>
                  <a:pt x="0" y="0"/>
                </a:moveTo>
                <a:lnTo>
                  <a:pt x="15841853" y="0"/>
                </a:lnTo>
                <a:lnTo>
                  <a:pt x="15841853" y="16255632"/>
                </a:lnTo>
                <a:lnTo>
                  <a:pt x="0" y="1625563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grpSp>
        <p:nvGrpSpPr>
          <p:cNvPr id="3" name="Group 3"/>
          <p:cNvGrpSpPr/>
          <p:nvPr/>
        </p:nvGrpSpPr>
        <p:grpSpPr>
          <a:xfrm>
            <a:off x="13662994" y="337474"/>
            <a:ext cx="4296549" cy="9570246"/>
            <a:chOff x="0" y="0"/>
            <a:chExt cx="1131601" cy="2520559"/>
          </a:xfrm>
        </p:grpSpPr>
        <p:sp>
          <p:nvSpPr>
            <p:cNvPr id="4" name="Freeform 4"/>
            <p:cNvSpPr/>
            <p:nvPr/>
          </p:nvSpPr>
          <p:spPr>
            <a:xfrm>
              <a:off x="0" y="0"/>
              <a:ext cx="1131601" cy="2520559"/>
            </a:xfrm>
            <a:custGeom>
              <a:avLst/>
              <a:gdLst/>
              <a:ahLst/>
              <a:cxnLst/>
              <a:rect l="l" t="t" r="r" b="b"/>
              <a:pathLst>
                <a:path w="1131601" h="2520559">
                  <a:moveTo>
                    <a:pt x="0" y="0"/>
                  </a:moveTo>
                  <a:lnTo>
                    <a:pt x="1131601" y="0"/>
                  </a:lnTo>
                  <a:lnTo>
                    <a:pt x="1131601" y="2520559"/>
                  </a:lnTo>
                  <a:lnTo>
                    <a:pt x="0" y="2520559"/>
                  </a:lnTo>
                  <a:close/>
                </a:path>
              </a:pathLst>
            </a:custGeom>
            <a:solidFill>
              <a:srgbClr val="CCCCCC"/>
            </a:solidFill>
          </p:spPr>
        </p:sp>
        <p:sp>
          <p:nvSpPr>
            <p:cNvPr id="5" name="TextBox 5"/>
            <p:cNvSpPr txBox="1"/>
            <p:nvPr/>
          </p:nvSpPr>
          <p:spPr>
            <a:xfrm>
              <a:off x="0" y="-19050"/>
              <a:ext cx="1131601" cy="2539609"/>
            </a:xfrm>
            <a:prstGeom prst="rect">
              <a:avLst/>
            </a:prstGeom>
          </p:spPr>
          <p:txBody>
            <a:bodyPr lIns="50800" tIns="50800" rIns="50800" bIns="50800" rtlCol="0" anchor="ctr"/>
            <a:lstStyle/>
            <a:p>
              <a:pPr algn="ctr">
                <a:lnSpc>
                  <a:spcPts val="2859"/>
                </a:lnSpc>
              </a:pPr>
              <a:endParaRPr/>
            </a:p>
          </p:txBody>
        </p:sp>
      </p:grpSp>
      <p:sp>
        <p:nvSpPr>
          <p:cNvPr id="6" name="Freeform 6"/>
          <p:cNvSpPr/>
          <p:nvPr/>
        </p:nvSpPr>
        <p:spPr>
          <a:xfrm>
            <a:off x="204335" y="3097179"/>
            <a:ext cx="9752965" cy="1032847"/>
          </a:xfrm>
          <a:custGeom>
            <a:avLst/>
            <a:gdLst/>
            <a:ahLst/>
            <a:cxnLst/>
            <a:rect l="l" t="t" r="r" b="b"/>
            <a:pathLst>
              <a:path w="9752965" h="1032847">
                <a:moveTo>
                  <a:pt x="0" y="0"/>
                </a:moveTo>
                <a:lnTo>
                  <a:pt x="9752965" y="0"/>
                </a:lnTo>
                <a:lnTo>
                  <a:pt x="9752965" y="1032847"/>
                </a:lnTo>
                <a:lnTo>
                  <a:pt x="0" y="1032847"/>
                </a:lnTo>
                <a:lnTo>
                  <a:pt x="0" y="0"/>
                </a:lnTo>
                <a:close/>
              </a:path>
            </a:pathLst>
          </a:custGeom>
          <a:blipFill>
            <a:blip r:embed="rId3"/>
            <a:stretch>
              <a:fillRect t="-86495"/>
            </a:stretch>
          </a:blipFill>
        </p:spPr>
      </p:sp>
      <p:grpSp>
        <p:nvGrpSpPr>
          <p:cNvPr id="7" name="Group 7"/>
          <p:cNvGrpSpPr/>
          <p:nvPr/>
        </p:nvGrpSpPr>
        <p:grpSpPr>
          <a:xfrm>
            <a:off x="204335" y="1664604"/>
            <a:ext cx="17487890" cy="3457992"/>
            <a:chOff x="0" y="0"/>
            <a:chExt cx="6700367" cy="1324907"/>
          </a:xfrm>
        </p:grpSpPr>
        <p:sp>
          <p:nvSpPr>
            <p:cNvPr id="8" name="Freeform 8"/>
            <p:cNvSpPr/>
            <p:nvPr/>
          </p:nvSpPr>
          <p:spPr>
            <a:xfrm>
              <a:off x="0" y="0"/>
              <a:ext cx="6700367" cy="1324907"/>
            </a:xfrm>
            <a:custGeom>
              <a:avLst/>
              <a:gdLst/>
              <a:ahLst/>
              <a:cxnLst/>
              <a:rect l="l" t="t" r="r" b="b"/>
              <a:pathLst>
                <a:path w="6700367" h="1324907">
                  <a:moveTo>
                    <a:pt x="0" y="0"/>
                  </a:moveTo>
                  <a:lnTo>
                    <a:pt x="6700367" y="0"/>
                  </a:lnTo>
                  <a:lnTo>
                    <a:pt x="6700367" y="1324907"/>
                  </a:lnTo>
                  <a:lnTo>
                    <a:pt x="0" y="1324907"/>
                  </a:lnTo>
                  <a:close/>
                </a:path>
              </a:pathLst>
            </a:custGeom>
            <a:solidFill>
              <a:srgbClr val="EFEFEF"/>
            </a:solidFill>
          </p:spPr>
        </p:sp>
        <p:sp>
          <p:nvSpPr>
            <p:cNvPr id="9" name="TextBox 9"/>
            <p:cNvSpPr txBox="1"/>
            <p:nvPr/>
          </p:nvSpPr>
          <p:spPr>
            <a:xfrm>
              <a:off x="0" y="-19050"/>
              <a:ext cx="6700367" cy="1343957"/>
            </a:xfrm>
            <a:prstGeom prst="rect">
              <a:avLst/>
            </a:prstGeom>
          </p:spPr>
          <p:txBody>
            <a:bodyPr lIns="50800" tIns="50800" rIns="50800" bIns="50800" rtlCol="0" anchor="ctr"/>
            <a:lstStyle/>
            <a:p>
              <a:pPr algn="ctr">
                <a:lnSpc>
                  <a:spcPts val="2859"/>
                </a:lnSpc>
              </a:pPr>
              <a:endParaRPr/>
            </a:p>
          </p:txBody>
        </p:sp>
      </p:grpSp>
      <p:sp>
        <p:nvSpPr>
          <p:cNvPr id="10" name="Freeform 10"/>
          <p:cNvSpPr/>
          <p:nvPr/>
        </p:nvSpPr>
        <p:spPr>
          <a:xfrm>
            <a:off x="536379" y="1941620"/>
            <a:ext cx="1156649" cy="1173721"/>
          </a:xfrm>
          <a:custGeom>
            <a:avLst/>
            <a:gdLst/>
            <a:ahLst/>
            <a:cxnLst/>
            <a:rect l="l" t="t" r="r" b="b"/>
            <a:pathLst>
              <a:path w="1156649" h="1173721">
                <a:moveTo>
                  <a:pt x="0" y="0"/>
                </a:moveTo>
                <a:lnTo>
                  <a:pt x="1156649" y="0"/>
                </a:lnTo>
                <a:lnTo>
                  <a:pt x="1156649" y="1173721"/>
                </a:lnTo>
                <a:lnTo>
                  <a:pt x="0" y="117372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1" name="Freeform 11"/>
          <p:cNvSpPr/>
          <p:nvPr/>
        </p:nvSpPr>
        <p:spPr>
          <a:xfrm>
            <a:off x="266182" y="6723257"/>
            <a:ext cx="9752965" cy="1032847"/>
          </a:xfrm>
          <a:custGeom>
            <a:avLst/>
            <a:gdLst/>
            <a:ahLst/>
            <a:cxnLst/>
            <a:rect l="l" t="t" r="r" b="b"/>
            <a:pathLst>
              <a:path w="9752965" h="1032847">
                <a:moveTo>
                  <a:pt x="0" y="0"/>
                </a:moveTo>
                <a:lnTo>
                  <a:pt x="9752965" y="0"/>
                </a:lnTo>
                <a:lnTo>
                  <a:pt x="9752965" y="1032848"/>
                </a:lnTo>
                <a:lnTo>
                  <a:pt x="0" y="1032848"/>
                </a:lnTo>
                <a:lnTo>
                  <a:pt x="0" y="0"/>
                </a:lnTo>
                <a:close/>
              </a:path>
            </a:pathLst>
          </a:custGeom>
          <a:blipFill>
            <a:blip r:embed="rId3"/>
            <a:stretch>
              <a:fillRect t="-86495"/>
            </a:stretch>
          </a:blipFill>
        </p:spPr>
      </p:sp>
      <p:grpSp>
        <p:nvGrpSpPr>
          <p:cNvPr id="12" name="Group 12"/>
          <p:cNvGrpSpPr/>
          <p:nvPr/>
        </p:nvGrpSpPr>
        <p:grpSpPr>
          <a:xfrm>
            <a:off x="266182" y="5290683"/>
            <a:ext cx="17426043" cy="4257933"/>
            <a:chOff x="0" y="0"/>
            <a:chExt cx="6676671" cy="1631398"/>
          </a:xfrm>
        </p:grpSpPr>
        <p:sp>
          <p:nvSpPr>
            <p:cNvPr id="13" name="Freeform 13"/>
            <p:cNvSpPr/>
            <p:nvPr/>
          </p:nvSpPr>
          <p:spPr>
            <a:xfrm>
              <a:off x="0" y="0"/>
              <a:ext cx="6676672" cy="1631398"/>
            </a:xfrm>
            <a:custGeom>
              <a:avLst/>
              <a:gdLst/>
              <a:ahLst/>
              <a:cxnLst/>
              <a:rect l="l" t="t" r="r" b="b"/>
              <a:pathLst>
                <a:path w="6676672" h="1631398">
                  <a:moveTo>
                    <a:pt x="0" y="0"/>
                  </a:moveTo>
                  <a:lnTo>
                    <a:pt x="6676672" y="0"/>
                  </a:lnTo>
                  <a:lnTo>
                    <a:pt x="6676672" y="1631398"/>
                  </a:lnTo>
                  <a:lnTo>
                    <a:pt x="0" y="1631398"/>
                  </a:lnTo>
                  <a:close/>
                </a:path>
              </a:pathLst>
            </a:custGeom>
            <a:solidFill>
              <a:srgbClr val="EFEFEF"/>
            </a:solidFill>
          </p:spPr>
        </p:sp>
        <p:sp>
          <p:nvSpPr>
            <p:cNvPr id="14" name="TextBox 14"/>
            <p:cNvSpPr txBox="1"/>
            <p:nvPr/>
          </p:nvSpPr>
          <p:spPr>
            <a:xfrm>
              <a:off x="0" y="-19050"/>
              <a:ext cx="6676671" cy="1650448"/>
            </a:xfrm>
            <a:prstGeom prst="rect">
              <a:avLst/>
            </a:prstGeom>
          </p:spPr>
          <p:txBody>
            <a:bodyPr lIns="50800" tIns="50800" rIns="50800" bIns="50800" rtlCol="0" anchor="ctr"/>
            <a:lstStyle/>
            <a:p>
              <a:pPr algn="ctr">
                <a:lnSpc>
                  <a:spcPts val="2859"/>
                </a:lnSpc>
              </a:pPr>
              <a:endParaRPr/>
            </a:p>
          </p:txBody>
        </p:sp>
      </p:grpSp>
      <p:sp>
        <p:nvSpPr>
          <p:cNvPr id="15" name="Freeform 15"/>
          <p:cNvSpPr/>
          <p:nvPr/>
        </p:nvSpPr>
        <p:spPr>
          <a:xfrm>
            <a:off x="495790" y="5675810"/>
            <a:ext cx="1159455" cy="1178744"/>
          </a:xfrm>
          <a:custGeom>
            <a:avLst/>
            <a:gdLst/>
            <a:ahLst/>
            <a:cxnLst/>
            <a:rect l="l" t="t" r="r" b="b"/>
            <a:pathLst>
              <a:path w="1159455" h="1178744">
                <a:moveTo>
                  <a:pt x="0" y="0"/>
                </a:moveTo>
                <a:lnTo>
                  <a:pt x="1159455" y="0"/>
                </a:lnTo>
                <a:lnTo>
                  <a:pt x="1159455" y="1178743"/>
                </a:lnTo>
                <a:lnTo>
                  <a:pt x="0" y="117874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6" name="TextBox 16"/>
          <p:cNvSpPr txBox="1"/>
          <p:nvPr/>
        </p:nvSpPr>
        <p:spPr>
          <a:xfrm>
            <a:off x="204335" y="147429"/>
            <a:ext cx="5350639" cy="1166339"/>
          </a:xfrm>
          <a:prstGeom prst="rect">
            <a:avLst/>
          </a:prstGeom>
        </p:spPr>
        <p:txBody>
          <a:bodyPr lIns="0" tIns="0" rIns="0" bIns="0" rtlCol="0" anchor="t">
            <a:spAutoFit/>
          </a:bodyPr>
          <a:lstStyle/>
          <a:p>
            <a:pPr>
              <a:lnSpc>
                <a:spcPts val="9516"/>
              </a:lnSpc>
            </a:pPr>
            <a:r>
              <a:rPr lang="en-US" sz="6895" spc="675" dirty="0">
                <a:solidFill>
                  <a:srgbClr val="231F20"/>
                </a:solidFill>
                <a:latin typeface="DM Sans Bold"/>
              </a:rPr>
              <a:t>ABOUT US</a:t>
            </a:r>
          </a:p>
        </p:txBody>
      </p:sp>
      <p:sp>
        <p:nvSpPr>
          <p:cNvPr id="17" name="TextBox 17"/>
          <p:cNvSpPr txBox="1"/>
          <p:nvPr/>
        </p:nvSpPr>
        <p:spPr>
          <a:xfrm>
            <a:off x="1971043" y="1873994"/>
            <a:ext cx="15288257" cy="3510400"/>
          </a:xfrm>
          <a:prstGeom prst="rect">
            <a:avLst/>
          </a:prstGeom>
        </p:spPr>
        <p:txBody>
          <a:bodyPr lIns="0" tIns="0" rIns="0" bIns="0" rtlCol="0" anchor="t">
            <a:spAutoFit/>
          </a:bodyPr>
          <a:lstStyle/>
          <a:p>
            <a:pPr>
              <a:lnSpc>
                <a:spcPts val="4416"/>
              </a:lnSpc>
            </a:pPr>
            <a:r>
              <a:rPr lang="en-US" sz="3200" spc="313">
                <a:solidFill>
                  <a:srgbClr val="231F20"/>
                </a:solidFill>
                <a:latin typeface="DM Sans Bold"/>
              </a:rPr>
              <a:t>Product Overview:</a:t>
            </a:r>
          </a:p>
          <a:p>
            <a:pPr>
              <a:lnSpc>
                <a:spcPts val="3475"/>
              </a:lnSpc>
            </a:pPr>
            <a:r>
              <a:rPr lang="en-US" sz="2518" spc="246">
                <a:solidFill>
                  <a:srgbClr val="231F20"/>
                </a:solidFill>
                <a:latin typeface="DM Sans"/>
              </a:rPr>
              <a:t>AI Authenticity Checker is an innovative application designed to verify the authenticity of videos, audio clips, and images. It utilizes advanced artificial intelligence algorithms to distinguish between genuine and AI-generated content. This application aims to combat the rise of deepfakes and enhance the credibility of visual and auditory media.</a:t>
            </a:r>
          </a:p>
          <a:p>
            <a:pPr>
              <a:lnSpc>
                <a:spcPts val="3006"/>
              </a:lnSpc>
            </a:pPr>
            <a:endParaRPr lang="en-US" sz="2518" spc="246">
              <a:solidFill>
                <a:srgbClr val="231F20"/>
              </a:solidFill>
              <a:latin typeface="DM Sans"/>
            </a:endParaRPr>
          </a:p>
          <a:p>
            <a:pPr marL="0" lvl="0" indent="0" algn="l">
              <a:lnSpc>
                <a:spcPts val="3006"/>
              </a:lnSpc>
              <a:spcBef>
                <a:spcPct val="0"/>
              </a:spcBef>
            </a:pPr>
            <a:endParaRPr lang="en-US" sz="2518" spc="246">
              <a:solidFill>
                <a:srgbClr val="231F20"/>
              </a:solidFill>
              <a:latin typeface="DM Sans"/>
            </a:endParaRPr>
          </a:p>
        </p:txBody>
      </p:sp>
      <p:sp>
        <p:nvSpPr>
          <p:cNvPr id="18" name="Freeform 18"/>
          <p:cNvSpPr/>
          <p:nvPr/>
        </p:nvSpPr>
        <p:spPr>
          <a:xfrm>
            <a:off x="-5645514" y="8099005"/>
            <a:ext cx="7616557" cy="7815497"/>
          </a:xfrm>
          <a:custGeom>
            <a:avLst/>
            <a:gdLst/>
            <a:ahLst/>
            <a:cxnLst/>
            <a:rect l="l" t="t" r="r" b="b"/>
            <a:pathLst>
              <a:path w="7616557" h="7815497">
                <a:moveTo>
                  <a:pt x="0" y="0"/>
                </a:moveTo>
                <a:lnTo>
                  <a:pt x="7616557" y="0"/>
                </a:lnTo>
                <a:lnTo>
                  <a:pt x="7616557" y="7815496"/>
                </a:lnTo>
                <a:lnTo>
                  <a:pt x="0" y="781549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9" name="TextBox 19"/>
          <p:cNvSpPr txBox="1"/>
          <p:nvPr/>
        </p:nvSpPr>
        <p:spPr>
          <a:xfrm>
            <a:off x="1880957" y="5667111"/>
            <a:ext cx="15811268" cy="3773170"/>
          </a:xfrm>
          <a:prstGeom prst="rect">
            <a:avLst/>
          </a:prstGeom>
        </p:spPr>
        <p:txBody>
          <a:bodyPr lIns="0" tIns="0" rIns="0" bIns="0" rtlCol="0" anchor="t">
            <a:spAutoFit/>
          </a:bodyPr>
          <a:lstStyle/>
          <a:p>
            <a:pPr>
              <a:lnSpc>
                <a:spcPts val="4619"/>
              </a:lnSpc>
            </a:pPr>
            <a:r>
              <a:rPr lang="en-US" sz="3299">
                <a:solidFill>
                  <a:srgbClr val="231F20"/>
                </a:solidFill>
                <a:latin typeface="DM Sans Bold"/>
              </a:rPr>
              <a:t>Target Audience:</a:t>
            </a:r>
          </a:p>
          <a:p>
            <a:pPr>
              <a:lnSpc>
                <a:spcPts val="3639"/>
              </a:lnSpc>
            </a:pPr>
            <a:r>
              <a:rPr lang="en-US" sz="2599">
                <a:solidFill>
                  <a:srgbClr val="231F20"/>
                </a:solidFill>
                <a:latin typeface="DM Sans"/>
              </a:rPr>
              <a:t>1. </a:t>
            </a:r>
            <a:r>
              <a:rPr lang="en-US" sz="2599">
                <a:solidFill>
                  <a:srgbClr val="231F20"/>
                </a:solidFill>
                <a:latin typeface="DM Sans Bold"/>
              </a:rPr>
              <a:t>Celebrities: </a:t>
            </a:r>
            <a:r>
              <a:rPr lang="en-US" sz="2599">
                <a:solidFill>
                  <a:srgbClr val="231F20"/>
                </a:solidFill>
                <a:latin typeface="DM Sans"/>
              </a:rPr>
              <a:t>Protect the reputation and credibility of public figures by ensuring that the media associated with them is genuine.</a:t>
            </a:r>
          </a:p>
          <a:p>
            <a:pPr>
              <a:lnSpc>
                <a:spcPts val="3639"/>
              </a:lnSpc>
            </a:pPr>
            <a:r>
              <a:rPr lang="en-US" sz="2599">
                <a:solidFill>
                  <a:srgbClr val="231F20"/>
                </a:solidFill>
                <a:latin typeface="DM Sans"/>
              </a:rPr>
              <a:t>2.</a:t>
            </a:r>
            <a:r>
              <a:rPr lang="en-US" sz="2599">
                <a:solidFill>
                  <a:srgbClr val="231F20"/>
                </a:solidFill>
                <a:latin typeface="DM Sans Bold"/>
              </a:rPr>
              <a:t> Small Time Influencers:</a:t>
            </a:r>
            <a:r>
              <a:rPr lang="en-US" sz="2599">
                <a:solidFill>
                  <a:srgbClr val="231F20"/>
                </a:solidFill>
                <a:latin typeface="DM Sans"/>
              </a:rPr>
              <a:t> Safeguard influencers from malicious content that can harm their online presence and trustworthiness.</a:t>
            </a:r>
          </a:p>
          <a:p>
            <a:pPr>
              <a:lnSpc>
                <a:spcPts val="3639"/>
              </a:lnSpc>
            </a:pPr>
            <a:r>
              <a:rPr lang="en-US" sz="2599">
                <a:solidFill>
                  <a:srgbClr val="231F20"/>
                </a:solidFill>
                <a:latin typeface="DM Sans"/>
              </a:rPr>
              <a:t>3.</a:t>
            </a:r>
            <a:r>
              <a:rPr lang="en-US" sz="2599">
                <a:solidFill>
                  <a:srgbClr val="231F20"/>
                </a:solidFill>
                <a:latin typeface="DM Sans Bold"/>
              </a:rPr>
              <a:t> General Audience:</a:t>
            </a:r>
            <a:r>
              <a:rPr lang="en-US" sz="2599">
                <a:solidFill>
                  <a:srgbClr val="231F20"/>
                </a:solidFill>
                <a:latin typeface="DM Sans"/>
              </a:rPr>
              <a:t> Empower the everyday internet user to discern between real and manipulated media, promoting a safer online environment.</a:t>
            </a:r>
          </a:p>
          <a:p>
            <a:pPr>
              <a:lnSpc>
                <a:spcPts val="3639"/>
              </a:lnSpc>
            </a:pPr>
            <a:r>
              <a:rPr lang="en-US" sz="2599">
                <a:solidFill>
                  <a:srgbClr val="231F20"/>
                </a:solidFill>
                <a:latin typeface="DM Sans"/>
              </a:rPr>
              <a:t>4. </a:t>
            </a:r>
            <a:r>
              <a:rPr lang="en-US" sz="2599">
                <a:solidFill>
                  <a:srgbClr val="231F20"/>
                </a:solidFill>
                <a:latin typeface="DM Sans Bold"/>
              </a:rPr>
              <a:t>Journalistic Publications </a:t>
            </a:r>
            <a:r>
              <a:rPr lang="en-US" sz="2599">
                <a:solidFill>
                  <a:srgbClr val="231F20"/>
                </a:solidFill>
                <a:latin typeface="DM Sans"/>
              </a:rPr>
              <a:t>(May include celebrity gossip websites) as well to verify their sources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sp>
        <p:nvSpPr>
          <p:cNvPr id="2" name="Freeform 2"/>
          <p:cNvSpPr/>
          <p:nvPr/>
        </p:nvSpPr>
        <p:spPr>
          <a:xfrm rot="7659121">
            <a:off x="-6924282" y="6640503"/>
            <a:ext cx="7629294" cy="7828566"/>
          </a:xfrm>
          <a:custGeom>
            <a:avLst/>
            <a:gdLst/>
            <a:ahLst/>
            <a:cxnLst/>
            <a:rect l="l" t="t" r="r" b="b"/>
            <a:pathLst>
              <a:path w="7629294" h="7828566">
                <a:moveTo>
                  <a:pt x="0" y="0"/>
                </a:moveTo>
                <a:lnTo>
                  <a:pt x="7629294" y="0"/>
                </a:lnTo>
                <a:lnTo>
                  <a:pt x="7629294" y="7828567"/>
                </a:lnTo>
                <a:lnTo>
                  <a:pt x="0" y="782856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2016048">
            <a:off x="12243487" y="-1005305"/>
            <a:ext cx="10749463" cy="2687366"/>
          </a:xfrm>
          <a:custGeom>
            <a:avLst/>
            <a:gdLst/>
            <a:ahLst/>
            <a:cxnLst/>
            <a:rect l="l" t="t" r="r" b="b"/>
            <a:pathLst>
              <a:path w="10749463" h="2687366">
                <a:moveTo>
                  <a:pt x="0" y="0"/>
                </a:moveTo>
                <a:lnTo>
                  <a:pt x="10749463" y="0"/>
                </a:lnTo>
                <a:lnTo>
                  <a:pt x="10749463" y="2687365"/>
                </a:lnTo>
                <a:lnTo>
                  <a:pt x="0" y="268736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4" name="Group 4"/>
          <p:cNvGrpSpPr/>
          <p:nvPr/>
        </p:nvGrpSpPr>
        <p:grpSpPr>
          <a:xfrm>
            <a:off x="559850" y="2788042"/>
            <a:ext cx="3066567" cy="4777903"/>
            <a:chOff x="0" y="0"/>
            <a:chExt cx="1172608" cy="1826996"/>
          </a:xfrm>
        </p:grpSpPr>
        <p:sp>
          <p:nvSpPr>
            <p:cNvPr id="5" name="Freeform 5"/>
            <p:cNvSpPr/>
            <p:nvPr/>
          </p:nvSpPr>
          <p:spPr>
            <a:xfrm>
              <a:off x="0" y="0"/>
              <a:ext cx="1172608" cy="1826996"/>
            </a:xfrm>
            <a:custGeom>
              <a:avLst/>
              <a:gdLst/>
              <a:ahLst/>
              <a:cxnLst/>
              <a:rect l="l" t="t" r="r" b="b"/>
              <a:pathLst>
                <a:path w="1172608" h="1826996">
                  <a:moveTo>
                    <a:pt x="128756" y="0"/>
                  </a:moveTo>
                  <a:lnTo>
                    <a:pt x="1043852" y="0"/>
                  </a:lnTo>
                  <a:cubicBezTo>
                    <a:pt x="1078000" y="0"/>
                    <a:pt x="1110750" y="13565"/>
                    <a:pt x="1134896" y="37712"/>
                  </a:cubicBezTo>
                  <a:cubicBezTo>
                    <a:pt x="1159042" y="61858"/>
                    <a:pt x="1172608" y="94608"/>
                    <a:pt x="1172608" y="128756"/>
                  </a:cubicBezTo>
                  <a:lnTo>
                    <a:pt x="1172608" y="1698240"/>
                  </a:lnTo>
                  <a:cubicBezTo>
                    <a:pt x="1172608" y="1732388"/>
                    <a:pt x="1159042" y="1765138"/>
                    <a:pt x="1134896" y="1789284"/>
                  </a:cubicBezTo>
                  <a:cubicBezTo>
                    <a:pt x="1110750" y="1813431"/>
                    <a:pt x="1078000" y="1826996"/>
                    <a:pt x="1043852" y="1826996"/>
                  </a:cubicBezTo>
                  <a:lnTo>
                    <a:pt x="128756" y="1826996"/>
                  </a:lnTo>
                  <a:cubicBezTo>
                    <a:pt x="94608" y="1826996"/>
                    <a:pt x="61858" y="1813431"/>
                    <a:pt x="37712" y="1789284"/>
                  </a:cubicBezTo>
                  <a:cubicBezTo>
                    <a:pt x="13565" y="1765138"/>
                    <a:pt x="0" y="1732388"/>
                    <a:pt x="0" y="1698240"/>
                  </a:cubicBezTo>
                  <a:lnTo>
                    <a:pt x="0" y="128756"/>
                  </a:lnTo>
                  <a:cubicBezTo>
                    <a:pt x="0" y="94608"/>
                    <a:pt x="13565" y="61858"/>
                    <a:pt x="37712" y="37712"/>
                  </a:cubicBezTo>
                  <a:cubicBezTo>
                    <a:pt x="61858" y="13565"/>
                    <a:pt x="94608" y="0"/>
                    <a:pt x="128756" y="0"/>
                  </a:cubicBezTo>
                  <a:close/>
                </a:path>
              </a:pathLst>
            </a:custGeom>
            <a:solidFill>
              <a:srgbClr val="EAEAEA"/>
            </a:solidFill>
          </p:spPr>
        </p:sp>
        <p:sp>
          <p:nvSpPr>
            <p:cNvPr id="6" name="TextBox 6"/>
            <p:cNvSpPr txBox="1"/>
            <p:nvPr/>
          </p:nvSpPr>
          <p:spPr>
            <a:xfrm>
              <a:off x="0" y="-47625"/>
              <a:ext cx="1172608" cy="1874621"/>
            </a:xfrm>
            <a:prstGeom prst="rect">
              <a:avLst/>
            </a:prstGeom>
          </p:spPr>
          <p:txBody>
            <a:bodyPr lIns="50800" tIns="50800" rIns="50800" bIns="50800" rtlCol="0" anchor="ctr"/>
            <a:lstStyle/>
            <a:p>
              <a:pPr algn="ctr">
                <a:lnSpc>
                  <a:spcPts val="2659"/>
                </a:lnSpc>
              </a:pPr>
              <a:endParaRPr/>
            </a:p>
          </p:txBody>
        </p:sp>
      </p:grpSp>
      <p:grpSp>
        <p:nvGrpSpPr>
          <p:cNvPr id="7" name="Group 7"/>
          <p:cNvGrpSpPr/>
          <p:nvPr/>
        </p:nvGrpSpPr>
        <p:grpSpPr>
          <a:xfrm>
            <a:off x="4031859" y="5091341"/>
            <a:ext cx="3066567" cy="4777903"/>
            <a:chOff x="0" y="0"/>
            <a:chExt cx="1172608" cy="1826996"/>
          </a:xfrm>
        </p:grpSpPr>
        <p:sp>
          <p:nvSpPr>
            <p:cNvPr id="8" name="Freeform 8"/>
            <p:cNvSpPr/>
            <p:nvPr/>
          </p:nvSpPr>
          <p:spPr>
            <a:xfrm>
              <a:off x="0" y="0"/>
              <a:ext cx="1172608" cy="1826996"/>
            </a:xfrm>
            <a:custGeom>
              <a:avLst/>
              <a:gdLst/>
              <a:ahLst/>
              <a:cxnLst/>
              <a:rect l="l" t="t" r="r" b="b"/>
              <a:pathLst>
                <a:path w="1172608" h="1826996">
                  <a:moveTo>
                    <a:pt x="128756" y="0"/>
                  </a:moveTo>
                  <a:lnTo>
                    <a:pt x="1043852" y="0"/>
                  </a:lnTo>
                  <a:cubicBezTo>
                    <a:pt x="1078000" y="0"/>
                    <a:pt x="1110750" y="13565"/>
                    <a:pt x="1134896" y="37712"/>
                  </a:cubicBezTo>
                  <a:cubicBezTo>
                    <a:pt x="1159042" y="61858"/>
                    <a:pt x="1172608" y="94608"/>
                    <a:pt x="1172608" y="128756"/>
                  </a:cubicBezTo>
                  <a:lnTo>
                    <a:pt x="1172608" y="1698240"/>
                  </a:lnTo>
                  <a:cubicBezTo>
                    <a:pt x="1172608" y="1732388"/>
                    <a:pt x="1159042" y="1765138"/>
                    <a:pt x="1134896" y="1789284"/>
                  </a:cubicBezTo>
                  <a:cubicBezTo>
                    <a:pt x="1110750" y="1813431"/>
                    <a:pt x="1078000" y="1826996"/>
                    <a:pt x="1043852" y="1826996"/>
                  </a:cubicBezTo>
                  <a:lnTo>
                    <a:pt x="128756" y="1826996"/>
                  </a:lnTo>
                  <a:cubicBezTo>
                    <a:pt x="94608" y="1826996"/>
                    <a:pt x="61858" y="1813431"/>
                    <a:pt x="37712" y="1789284"/>
                  </a:cubicBezTo>
                  <a:cubicBezTo>
                    <a:pt x="13565" y="1765138"/>
                    <a:pt x="0" y="1732388"/>
                    <a:pt x="0" y="1698240"/>
                  </a:cubicBezTo>
                  <a:lnTo>
                    <a:pt x="0" y="128756"/>
                  </a:lnTo>
                  <a:cubicBezTo>
                    <a:pt x="0" y="94608"/>
                    <a:pt x="13565" y="61858"/>
                    <a:pt x="37712" y="37712"/>
                  </a:cubicBezTo>
                  <a:cubicBezTo>
                    <a:pt x="61858" y="13565"/>
                    <a:pt x="94608" y="0"/>
                    <a:pt x="128756" y="0"/>
                  </a:cubicBezTo>
                  <a:close/>
                </a:path>
              </a:pathLst>
            </a:custGeom>
            <a:solidFill>
              <a:srgbClr val="EAEAEA"/>
            </a:solidFill>
          </p:spPr>
        </p:sp>
        <p:sp>
          <p:nvSpPr>
            <p:cNvPr id="9" name="TextBox 9"/>
            <p:cNvSpPr txBox="1"/>
            <p:nvPr/>
          </p:nvSpPr>
          <p:spPr>
            <a:xfrm>
              <a:off x="0" y="-47625"/>
              <a:ext cx="1172608" cy="1874621"/>
            </a:xfrm>
            <a:prstGeom prst="rect">
              <a:avLst/>
            </a:prstGeom>
          </p:spPr>
          <p:txBody>
            <a:bodyPr lIns="50800" tIns="50800" rIns="50800" bIns="50800" rtlCol="0" anchor="ctr"/>
            <a:lstStyle/>
            <a:p>
              <a:pPr algn="ctr">
                <a:lnSpc>
                  <a:spcPts val="2659"/>
                </a:lnSpc>
              </a:pPr>
              <a:endParaRPr/>
            </a:p>
          </p:txBody>
        </p:sp>
      </p:grpSp>
      <p:grpSp>
        <p:nvGrpSpPr>
          <p:cNvPr id="10" name="Group 10"/>
          <p:cNvGrpSpPr/>
          <p:nvPr/>
        </p:nvGrpSpPr>
        <p:grpSpPr>
          <a:xfrm>
            <a:off x="7503867" y="2893792"/>
            <a:ext cx="3066567" cy="5042498"/>
            <a:chOff x="0" y="0"/>
            <a:chExt cx="1172608" cy="1928173"/>
          </a:xfrm>
        </p:grpSpPr>
        <p:sp>
          <p:nvSpPr>
            <p:cNvPr id="11" name="Freeform 11"/>
            <p:cNvSpPr/>
            <p:nvPr/>
          </p:nvSpPr>
          <p:spPr>
            <a:xfrm>
              <a:off x="0" y="0"/>
              <a:ext cx="1172608" cy="1928173"/>
            </a:xfrm>
            <a:custGeom>
              <a:avLst/>
              <a:gdLst/>
              <a:ahLst/>
              <a:cxnLst/>
              <a:rect l="l" t="t" r="r" b="b"/>
              <a:pathLst>
                <a:path w="1172608" h="1928173">
                  <a:moveTo>
                    <a:pt x="128756" y="0"/>
                  </a:moveTo>
                  <a:lnTo>
                    <a:pt x="1043852" y="0"/>
                  </a:lnTo>
                  <a:cubicBezTo>
                    <a:pt x="1078000" y="0"/>
                    <a:pt x="1110750" y="13565"/>
                    <a:pt x="1134896" y="37712"/>
                  </a:cubicBezTo>
                  <a:cubicBezTo>
                    <a:pt x="1159042" y="61858"/>
                    <a:pt x="1172608" y="94608"/>
                    <a:pt x="1172608" y="128756"/>
                  </a:cubicBezTo>
                  <a:lnTo>
                    <a:pt x="1172608" y="1799417"/>
                  </a:lnTo>
                  <a:cubicBezTo>
                    <a:pt x="1172608" y="1833565"/>
                    <a:pt x="1159042" y="1866315"/>
                    <a:pt x="1134896" y="1890461"/>
                  </a:cubicBezTo>
                  <a:cubicBezTo>
                    <a:pt x="1110750" y="1914608"/>
                    <a:pt x="1078000" y="1928173"/>
                    <a:pt x="1043852" y="1928173"/>
                  </a:cubicBezTo>
                  <a:lnTo>
                    <a:pt x="128756" y="1928173"/>
                  </a:lnTo>
                  <a:cubicBezTo>
                    <a:pt x="94608" y="1928173"/>
                    <a:pt x="61858" y="1914608"/>
                    <a:pt x="37712" y="1890461"/>
                  </a:cubicBezTo>
                  <a:cubicBezTo>
                    <a:pt x="13565" y="1866315"/>
                    <a:pt x="0" y="1833565"/>
                    <a:pt x="0" y="1799417"/>
                  </a:cubicBezTo>
                  <a:lnTo>
                    <a:pt x="0" y="128756"/>
                  </a:lnTo>
                  <a:cubicBezTo>
                    <a:pt x="0" y="94608"/>
                    <a:pt x="13565" y="61858"/>
                    <a:pt x="37712" y="37712"/>
                  </a:cubicBezTo>
                  <a:cubicBezTo>
                    <a:pt x="61858" y="13565"/>
                    <a:pt x="94608" y="0"/>
                    <a:pt x="128756" y="0"/>
                  </a:cubicBezTo>
                  <a:close/>
                </a:path>
              </a:pathLst>
            </a:custGeom>
            <a:solidFill>
              <a:srgbClr val="EAEAEA"/>
            </a:solidFill>
          </p:spPr>
        </p:sp>
        <p:sp>
          <p:nvSpPr>
            <p:cNvPr id="12" name="TextBox 12"/>
            <p:cNvSpPr txBox="1"/>
            <p:nvPr/>
          </p:nvSpPr>
          <p:spPr>
            <a:xfrm>
              <a:off x="0" y="-47625"/>
              <a:ext cx="1172608" cy="1975798"/>
            </a:xfrm>
            <a:prstGeom prst="rect">
              <a:avLst/>
            </a:prstGeom>
          </p:spPr>
          <p:txBody>
            <a:bodyPr lIns="50800" tIns="50800" rIns="50800" bIns="50800" rtlCol="0" anchor="ctr"/>
            <a:lstStyle/>
            <a:p>
              <a:pPr algn="ctr">
                <a:lnSpc>
                  <a:spcPts val="2659"/>
                </a:lnSpc>
              </a:pPr>
              <a:endParaRPr/>
            </a:p>
          </p:txBody>
        </p:sp>
      </p:grpSp>
      <p:grpSp>
        <p:nvGrpSpPr>
          <p:cNvPr id="13" name="Group 13"/>
          <p:cNvGrpSpPr/>
          <p:nvPr/>
        </p:nvGrpSpPr>
        <p:grpSpPr>
          <a:xfrm>
            <a:off x="1409326" y="2265288"/>
            <a:ext cx="1367615" cy="1367615"/>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A0A0A"/>
            </a:solidFill>
          </p:spPr>
        </p:sp>
        <p:sp>
          <p:nvSpPr>
            <p:cNvPr id="15" name="TextBox 15"/>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16" name="Group 16"/>
          <p:cNvGrpSpPr/>
          <p:nvPr/>
        </p:nvGrpSpPr>
        <p:grpSpPr>
          <a:xfrm>
            <a:off x="4881335" y="4739892"/>
            <a:ext cx="1367615" cy="1367615"/>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A0A0A"/>
            </a:solidFill>
          </p:spPr>
        </p:sp>
        <p:sp>
          <p:nvSpPr>
            <p:cNvPr id="18" name="TextBox 18"/>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19" name="Group 19"/>
          <p:cNvGrpSpPr/>
          <p:nvPr/>
        </p:nvGrpSpPr>
        <p:grpSpPr>
          <a:xfrm>
            <a:off x="8353343" y="2371038"/>
            <a:ext cx="1367615" cy="1367615"/>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A0A0A"/>
            </a:solidFill>
          </p:spPr>
        </p:sp>
        <p:sp>
          <p:nvSpPr>
            <p:cNvPr id="21" name="TextBox 21"/>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sp>
        <p:nvSpPr>
          <p:cNvPr id="22" name="Freeform 22"/>
          <p:cNvSpPr/>
          <p:nvPr/>
        </p:nvSpPr>
        <p:spPr>
          <a:xfrm>
            <a:off x="1707219" y="2573004"/>
            <a:ext cx="771829" cy="752182"/>
          </a:xfrm>
          <a:custGeom>
            <a:avLst/>
            <a:gdLst/>
            <a:ahLst/>
            <a:cxnLst/>
            <a:rect l="l" t="t" r="r" b="b"/>
            <a:pathLst>
              <a:path w="771829" h="752182">
                <a:moveTo>
                  <a:pt x="0" y="0"/>
                </a:moveTo>
                <a:lnTo>
                  <a:pt x="771829" y="0"/>
                </a:lnTo>
                <a:lnTo>
                  <a:pt x="771829" y="752182"/>
                </a:lnTo>
                <a:lnTo>
                  <a:pt x="0" y="75218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3" name="Freeform 23"/>
          <p:cNvSpPr/>
          <p:nvPr/>
        </p:nvSpPr>
        <p:spPr>
          <a:xfrm>
            <a:off x="5187500" y="5021367"/>
            <a:ext cx="752182" cy="752182"/>
          </a:xfrm>
          <a:custGeom>
            <a:avLst/>
            <a:gdLst/>
            <a:ahLst/>
            <a:cxnLst/>
            <a:rect l="l" t="t" r="r" b="b"/>
            <a:pathLst>
              <a:path w="752182" h="752182">
                <a:moveTo>
                  <a:pt x="0" y="0"/>
                </a:moveTo>
                <a:lnTo>
                  <a:pt x="752183" y="0"/>
                </a:lnTo>
                <a:lnTo>
                  <a:pt x="752183" y="752182"/>
                </a:lnTo>
                <a:lnTo>
                  <a:pt x="0" y="75218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grpSp>
        <p:nvGrpSpPr>
          <p:cNvPr id="24" name="Group 24"/>
          <p:cNvGrpSpPr/>
          <p:nvPr/>
        </p:nvGrpSpPr>
        <p:grpSpPr>
          <a:xfrm>
            <a:off x="11103834" y="5027033"/>
            <a:ext cx="3066567" cy="4842211"/>
            <a:chOff x="0" y="0"/>
            <a:chExt cx="1172608" cy="1851586"/>
          </a:xfrm>
        </p:grpSpPr>
        <p:sp>
          <p:nvSpPr>
            <p:cNvPr id="25" name="Freeform 25"/>
            <p:cNvSpPr/>
            <p:nvPr/>
          </p:nvSpPr>
          <p:spPr>
            <a:xfrm>
              <a:off x="0" y="0"/>
              <a:ext cx="1172608" cy="1851586"/>
            </a:xfrm>
            <a:custGeom>
              <a:avLst/>
              <a:gdLst/>
              <a:ahLst/>
              <a:cxnLst/>
              <a:rect l="l" t="t" r="r" b="b"/>
              <a:pathLst>
                <a:path w="1172608" h="1851586">
                  <a:moveTo>
                    <a:pt x="128756" y="0"/>
                  </a:moveTo>
                  <a:lnTo>
                    <a:pt x="1043852" y="0"/>
                  </a:lnTo>
                  <a:cubicBezTo>
                    <a:pt x="1078000" y="0"/>
                    <a:pt x="1110750" y="13565"/>
                    <a:pt x="1134896" y="37712"/>
                  </a:cubicBezTo>
                  <a:cubicBezTo>
                    <a:pt x="1159042" y="61858"/>
                    <a:pt x="1172608" y="94608"/>
                    <a:pt x="1172608" y="128756"/>
                  </a:cubicBezTo>
                  <a:lnTo>
                    <a:pt x="1172608" y="1722831"/>
                  </a:lnTo>
                  <a:cubicBezTo>
                    <a:pt x="1172608" y="1756979"/>
                    <a:pt x="1159042" y="1789728"/>
                    <a:pt x="1134896" y="1813875"/>
                  </a:cubicBezTo>
                  <a:cubicBezTo>
                    <a:pt x="1110750" y="1838021"/>
                    <a:pt x="1078000" y="1851586"/>
                    <a:pt x="1043852" y="1851586"/>
                  </a:cubicBezTo>
                  <a:lnTo>
                    <a:pt x="128756" y="1851586"/>
                  </a:lnTo>
                  <a:cubicBezTo>
                    <a:pt x="94608" y="1851586"/>
                    <a:pt x="61858" y="1838021"/>
                    <a:pt x="37712" y="1813875"/>
                  </a:cubicBezTo>
                  <a:cubicBezTo>
                    <a:pt x="13565" y="1789728"/>
                    <a:pt x="0" y="1756979"/>
                    <a:pt x="0" y="1722831"/>
                  </a:cubicBezTo>
                  <a:lnTo>
                    <a:pt x="0" y="128756"/>
                  </a:lnTo>
                  <a:cubicBezTo>
                    <a:pt x="0" y="94608"/>
                    <a:pt x="13565" y="61858"/>
                    <a:pt x="37712" y="37712"/>
                  </a:cubicBezTo>
                  <a:cubicBezTo>
                    <a:pt x="61858" y="13565"/>
                    <a:pt x="94608" y="0"/>
                    <a:pt x="128756" y="0"/>
                  </a:cubicBezTo>
                  <a:close/>
                </a:path>
              </a:pathLst>
            </a:custGeom>
            <a:solidFill>
              <a:srgbClr val="EAEAEA"/>
            </a:solidFill>
          </p:spPr>
        </p:sp>
        <p:sp>
          <p:nvSpPr>
            <p:cNvPr id="26" name="TextBox 26"/>
            <p:cNvSpPr txBox="1"/>
            <p:nvPr/>
          </p:nvSpPr>
          <p:spPr>
            <a:xfrm>
              <a:off x="0" y="-47625"/>
              <a:ext cx="1172608" cy="1899211"/>
            </a:xfrm>
            <a:prstGeom prst="rect">
              <a:avLst/>
            </a:prstGeom>
          </p:spPr>
          <p:txBody>
            <a:bodyPr lIns="50800" tIns="50800" rIns="50800" bIns="50800" rtlCol="0" anchor="ctr"/>
            <a:lstStyle/>
            <a:p>
              <a:pPr algn="ctr">
                <a:lnSpc>
                  <a:spcPts val="2659"/>
                </a:lnSpc>
              </a:pPr>
              <a:endParaRPr/>
            </a:p>
          </p:txBody>
        </p:sp>
      </p:grpSp>
      <p:grpSp>
        <p:nvGrpSpPr>
          <p:cNvPr id="27" name="Group 27"/>
          <p:cNvGrpSpPr/>
          <p:nvPr/>
        </p:nvGrpSpPr>
        <p:grpSpPr>
          <a:xfrm>
            <a:off x="11953310" y="4504278"/>
            <a:ext cx="1367615" cy="1367615"/>
            <a:chOff x="0" y="0"/>
            <a:chExt cx="812800" cy="812800"/>
          </a:xfrm>
        </p:grpSpPr>
        <p:sp>
          <p:nvSpPr>
            <p:cNvPr id="28" name="Freeform 2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A0A0A"/>
            </a:solidFill>
          </p:spPr>
        </p:sp>
        <p:sp>
          <p:nvSpPr>
            <p:cNvPr id="29" name="TextBox 29"/>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30" name="Group 30"/>
          <p:cNvGrpSpPr/>
          <p:nvPr/>
        </p:nvGrpSpPr>
        <p:grpSpPr>
          <a:xfrm>
            <a:off x="14636067" y="2788042"/>
            <a:ext cx="3066567" cy="4777903"/>
            <a:chOff x="0" y="0"/>
            <a:chExt cx="1172608" cy="1826996"/>
          </a:xfrm>
        </p:grpSpPr>
        <p:sp>
          <p:nvSpPr>
            <p:cNvPr id="31" name="Freeform 31"/>
            <p:cNvSpPr/>
            <p:nvPr/>
          </p:nvSpPr>
          <p:spPr>
            <a:xfrm>
              <a:off x="0" y="0"/>
              <a:ext cx="1172608" cy="1826996"/>
            </a:xfrm>
            <a:custGeom>
              <a:avLst/>
              <a:gdLst/>
              <a:ahLst/>
              <a:cxnLst/>
              <a:rect l="l" t="t" r="r" b="b"/>
              <a:pathLst>
                <a:path w="1172608" h="1826996">
                  <a:moveTo>
                    <a:pt x="128756" y="0"/>
                  </a:moveTo>
                  <a:lnTo>
                    <a:pt x="1043852" y="0"/>
                  </a:lnTo>
                  <a:cubicBezTo>
                    <a:pt x="1078000" y="0"/>
                    <a:pt x="1110750" y="13565"/>
                    <a:pt x="1134896" y="37712"/>
                  </a:cubicBezTo>
                  <a:cubicBezTo>
                    <a:pt x="1159042" y="61858"/>
                    <a:pt x="1172608" y="94608"/>
                    <a:pt x="1172608" y="128756"/>
                  </a:cubicBezTo>
                  <a:lnTo>
                    <a:pt x="1172608" y="1698240"/>
                  </a:lnTo>
                  <a:cubicBezTo>
                    <a:pt x="1172608" y="1732388"/>
                    <a:pt x="1159042" y="1765138"/>
                    <a:pt x="1134896" y="1789284"/>
                  </a:cubicBezTo>
                  <a:cubicBezTo>
                    <a:pt x="1110750" y="1813431"/>
                    <a:pt x="1078000" y="1826996"/>
                    <a:pt x="1043852" y="1826996"/>
                  </a:cubicBezTo>
                  <a:lnTo>
                    <a:pt x="128756" y="1826996"/>
                  </a:lnTo>
                  <a:cubicBezTo>
                    <a:pt x="94608" y="1826996"/>
                    <a:pt x="61858" y="1813431"/>
                    <a:pt x="37712" y="1789284"/>
                  </a:cubicBezTo>
                  <a:cubicBezTo>
                    <a:pt x="13565" y="1765138"/>
                    <a:pt x="0" y="1732388"/>
                    <a:pt x="0" y="1698240"/>
                  </a:cubicBezTo>
                  <a:lnTo>
                    <a:pt x="0" y="128756"/>
                  </a:lnTo>
                  <a:cubicBezTo>
                    <a:pt x="0" y="94608"/>
                    <a:pt x="13565" y="61858"/>
                    <a:pt x="37712" y="37712"/>
                  </a:cubicBezTo>
                  <a:cubicBezTo>
                    <a:pt x="61858" y="13565"/>
                    <a:pt x="94608" y="0"/>
                    <a:pt x="128756" y="0"/>
                  </a:cubicBezTo>
                  <a:close/>
                </a:path>
              </a:pathLst>
            </a:custGeom>
            <a:solidFill>
              <a:srgbClr val="EAEAEA"/>
            </a:solidFill>
          </p:spPr>
        </p:sp>
        <p:sp>
          <p:nvSpPr>
            <p:cNvPr id="32" name="TextBox 32"/>
            <p:cNvSpPr txBox="1"/>
            <p:nvPr/>
          </p:nvSpPr>
          <p:spPr>
            <a:xfrm>
              <a:off x="0" y="-47625"/>
              <a:ext cx="1172608" cy="1874621"/>
            </a:xfrm>
            <a:prstGeom prst="rect">
              <a:avLst/>
            </a:prstGeom>
          </p:spPr>
          <p:txBody>
            <a:bodyPr lIns="50800" tIns="50800" rIns="50800" bIns="50800" rtlCol="0" anchor="ctr"/>
            <a:lstStyle/>
            <a:p>
              <a:pPr algn="ctr">
                <a:lnSpc>
                  <a:spcPts val="2659"/>
                </a:lnSpc>
              </a:pPr>
              <a:endParaRPr/>
            </a:p>
          </p:txBody>
        </p:sp>
      </p:grpSp>
      <p:grpSp>
        <p:nvGrpSpPr>
          <p:cNvPr id="33" name="Group 33"/>
          <p:cNvGrpSpPr/>
          <p:nvPr/>
        </p:nvGrpSpPr>
        <p:grpSpPr>
          <a:xfrm>
            <a:off x="15485543" y="2265288"/>
            <a:ext cx="1367615" cy="1367615"/>
            <a:chOff x="0" y="0"/>
            <a:chExt cx="812800" cy="812800"/>
          </a:xfrm>
        </p:grpSpPr>
        <p:sp>
          <p:nvSpPr>
            <p:cNvPr id="34" name="Freeform 3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A0A0A"/>
            </a:solidFill>
          </p:spPr>
        </p:sp>
        <p:sp>
          <p:nvSpPr>
            <p:cNvPr id="35" name="TextBox 35"/>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sp>
        <p:nvSpPr>
          <p:cNvPr id="36" name="Freeform 36"/>
          <p:cNvSpPr/>
          <p:nvPr/>
        </p:nvSpPr>
        <p:spPr>
          <a:xfrm>
            <a:off x="15797280" y="2639690"/>
            <a:ext cx="772902" cy="566326"/>
          </a:xfrm>
          <a:custGeom>
            <a:avLst/>
            <a:gdLst/>
            <a:ahLst/>
            <a:cxnLst/>
            <a:rect l="l" t="t" r="r" b="b"/>
            <a:pathLst>
              <a:path w="772902" h="566326">
                <a:moveTo>
                  <a:pt x="0" y="0"/>
                </a:moveTo>
                <a:lnTo>
                  <a:pt x="772902" y="0"/>
                </a:lnTo>
                <a:lnTo>
                  <a:pt x="772902" y="566326"/>
                </a:lnTo>
                <a:lnTo>
                  <a:pt x="0" y="566326"/>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37" name="Freeform 37"/>
          <p:cNvSpPr/>
          <p:nvPr/>
        </p:nvSpPr>
        <p:spPr>
          <a:xfrm>
            <a:off x="8643580" y="2639690"/>
            <a:ext cx="787142" cy="787142"/>
          </a:xfrm>
          <a:custGeom>
            <a:avLst/>
            <a:gdLst/>
            <a:ahLst/>
            <a:cxnLst/>
            <a:rect l="l" t="t" r="r" b="b"/>
            <a:pathLst>
              <a:path w="787142" h="787142">
                <a:moveTo>
                  <a:pt x="0" y="0"/>
                </a:moveTo>
                <a:lnTo>
                  <a:pt x="787142" y="0"/>
                </a:lnTo>
                <a:lnTo>
                  <a:pt x="787142" y="787142"/>
                </a:lnTo>
                <a:lnTo>
                  <a:pt x="0" y="787142"/>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38" name="Freeform 38"/>
          <p:cNvSpPr/>
          <p:nvPr/>
        </p:nvSpPr>
        <p:spPr>
          <a:xfrm>
            <a:off x="12145347" y="4826495"/>
            <a:ext cx="983542" cy="700997"/>
          </a:xfrm>
          <a:custGeom>
            <a:avLst/>
            <a:gdLst/>
            <a:ahLst/>
            <a:cxnLst/>
            <a:rect l="l" t="t" r="r" b="b"/>
            <a:pathLst>
              <a:path w="983542" h="700997">
                <a:moveTo>
                  <a:pt x="0" y="0"/>
                </a:moveTo>
                <a:lnTo>
                  <a:pt x="983542" y="0"/>
                </a:lnTo>
                <a:lnTo>
                  <a:pt x="983542" y="700997"/>
                </a:lnTo>
                <a:lnTo>
                  <a:pt x="0" y="700997"/>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39" name="TextBox 39"/>
          <p:cNvSpPr txBox="1"/>
          <p:nvPr/>
        </p:nvSpPr>
        <p:spPr>
          <a:xfrm>
            <a:off x="557045" y="214553"/>
            <a:ext cx="12826844" cy="1216533"/>
          </a:xfrm>
          <a:prstGeom prst="rect">
            <a:avLst/>
          </a:prstGeom>
        </p:spPr>
        <p:txBody>
          <a:bodyPr lIns="0" tIns="0" rIns="0" bIns="0" rtlCol="0" anchor="t">
            <a:spAutoFit/>
          </a:bodyPr>
          <a:lstStyle/>
          <a:p>
            <a:pPr algn="ctr">
              <a:lnSpc>
                <a:spcPts val="9935"/>
              </a:lnSpc>
            </a:pPr>
            <a:r>
              <a:rPr lang="en-US" sz="7200" spc="705">
                <a:solidFill>
                  <a:srgbClr val="231F20"/>
                </a:solidFill>
                <a:latin typeface="DM Sans Bold"/>
              </a:rPr>
              <a:t>MARKETING STRATEGY</a:t>
            </a:r>
          </a:p>
        </p:txBody>
      </p:sp>
      <p:sp>
        <p:nvSpPr>
          <p:cNvPr id="40" name="TextBox 40"/>
          <p:cNvSpPr txBox="1"/>
          <p:nvPr/>
        </p:nvSpPr>
        <p:spPr>
          <a:xfrm>
            <a:off x="983037" y="3807184"/>
            <a:ext cx="2220193" cy="709448"/>
          </a:xfrm>
          <a:prstGeom prst="rect">
            <a:avLst/>
          </a:prstGeom>
        </p:spPr>
        <p:txBody>
          <a:bodyPr lIns="0" tIns="0" rIns="0" bIns="0" rtlCol="0" anchor="t">
            <a:spAutoFit/>
          </a:bodyPr>
          <a:lstStyle/>
          <a:p>
            <a:pPr algn="ctr">
              <a:lnSpc>
                <a:spcPts val="2896"/>
              </a:lnSpc>
              <a:spcBef>
                <a:spcPct val="0"/>
              </a:spcBef>
            </a:pPr>
            <a:r>
              <a:rPr lang="en-US" sz="2068">
                <a:solidFill>
                  <a:srgbClr val="000000"/>
                </a:solidFill>
                <a:latin typeface="DM Sans Bold"/>
              </a:rPr>
              <a:t>SOCIAL MEDIA MARKETING</a:t>
            </a:r>
          </a:p>
        </p:txBody>
      </p:sp>
      <p:sp>
        <p:nvSpPr>
          <p:cNvPr id="41" name="TextBox 41"/>
          <p:cNvSpPr txBox="1"/>
          <p:nvPr/>
        </p:nvSpPr>
        <p:spPr>
          <a:xfrm>
            <a:off x="4455046" y="6287195"/>
            <a:ext cx="2220193" cy="347498"/>
          </a:xfrm>
          <a:prstGeom prst="rect">
            <a:avLst/>
          </a:prstGeom>
        </p:spPr>
        <p:txBody>
          <a:bodyPr lIns="0" tIns="0" rIns="0" bIns="0" rtlCol="0" anchor="t">
            <a:spAutoFit/>
          </a:bodyPr>
          <a:lstStyle/>
          <a:p>
            <a:pPr algn="ctr">
              <a:lnSpc>
                <a:spcPts val="2896"/>
              </a:lnSpc>
              <a:spcBef>
                <a:spcPct val="0"/>
              </a:spcBef>
            </a:pPr>
            <a:r>
              <a:rPr lang="en-US" sz="2068">
                <a:solidFill>
                  <a:srgbClr val="000000"/>
                </a:solidFill>
                <a:latin typeface="DM Sans Bold"/>
              </a:rPr>
              <a:t>REFERRALS</a:t>
            </a:r>
          </a:p>
        </p:txBody>
      </p:sp>
      <p:sp>
        <p:nvSpPr>
          <p:cNvPr id="42" name="TextBox 42"/>
          <p:cNvSpPr txBox="1"/>
          <p:nvPr/>
        </p:nvSpPr>
        <p:spPr>
          <a:xfrm>
            <a:off x="7708026" y="3996536"/>
            <a:ext cx="2656342" cy="347498"/>
          </a:xfrm>
          <a:prstGeom prst="rect">
            <a:avLst/>
          </a:prstGeom>
        </p:spPr>
        <p:txBody>
          <a:bodyPr lIns="0" tIns="0" rIns="0" bIns="0" rtlCol="0" anchor="t">
            <a:spAutoFit/>
          </a:bodyPr>
          <a:lstStyle/>
          <a:p>
            <a:pPr algn="ctr">
              <a:lnSpc>
                <a:spcPts val="2896"/>
              </a:lnSpc>
              <a:spcBef>
                <a:spcPct val="0"/>
              </a:spcBef>
            </a:pPr>
            <a:r>
              <a:rPr lang="en-US" sz="2068">
                <a:solidFill>
                  <a:srgbClr val="000000"/>
                </a:solidFill>
                <a:latin typeface="DM Sans Bold"/>
              </a:rPr>
              <a:t>EVENTS PROMOTION</a:t>
            </a:r>
          </a:p>
        </p:txBody>
      </p:sp>
      <p:sp>
        <p:nvSpPr>
          <p:cNvPr id="43" name="TextBox 43"/>
          <p:cNvSpPr txBox="1"/>
          <p:nvPr/>
        </p:nvSpPr>
        <p:spPr>
          <a:xfrm>
            <a:off x="796840" y="4613167"/>
            <a:ext cx="2592587" cy="2469515"/>
          </a:xfrm>
          <a:prstGeom prst="rect">
            <a:avLst/>
          </a:prstGeom>
        </p:spPr>
        <p:txBody>
          <a:bodyPr lIns="0" tIns="0" rIns="0" bIns="0" rtlCol="0" anchor="t">
            <a:spAutoFit/>
          </a:bodyPr>
          <a:lstStyle/>
          <a:p>
            <a:pPr marL="302261" lvl="1" indent="-151130">
              <a:lnSpc>
                <a:spcPts val="1960"/>
              </a:lnSpc>
              <a:buFont typeface="Arial"/>
              <a:buChar char="•"/>
            </a:pPr>
            <a:r>
              <a:rPr lang="en-US" sz="1400">
                <a:solidFill>
                  <a:srgbClr val="000000"/>
                </a:solidFill>
                <a:latin typeface="DM Sans"/>
              </a:rPr>
              <a:t>Execute strategic advertising campaigns on prominent social media platforms, including Instagram, Facebook, and Twitter</a:t>
            </a:r>
          </a:p>
          <a:p>
            <a:pPr marL="302261" lvl="1" indent="-151130">
              <a:lnSpc>
                <a:spcPts val="1960"/>
              </a:lnSpc>
              <a:buFont typeface="Arial"/>
              <a:buChar char="•"/>
            </a:pPr>
            <a:r>
              <a:rPr lang="en-US" sz="1400">
                <a:solidFill>
                  <a:srgbClr val="000000"/>
                </a:solidFill>
                <a:latin typeface="DM Sans"/>
              </a:rPr>
              <a:t>Engage with influential figures to share their unbiased perspectives on the app's effectiveness.</a:t>
            </a:r>
          </a:p>
        </p:txBody>
      </p:sp>
      <p:sp>
        <p:nvSpPr>
          <p:cNvPr id="44" name="TextBox 44"/>
          <p:cNvSpPr txBox="1"/>
          <p:nvPr/>
        </p:nvSpPr>
        <p:spPr>
          <a:xfrm>
            <a:off x="4237926" y="6830632"/>
            <a:ext cx="2732542" cy="2469515"/>
          </a:xfrm>
          <a:prstGeom prst="rect">
            <a:avLst/>
          </a:prstGeom>
        </p:spPr>
        <p:txBody>
          <a:bodyPr lIns="0" tIns="0" rIns="0" bIns="0" rtlCol="0" anchor="t">
            <a:spAutoFit/>
          </a:bodyPr>
          <a:lstStyle/>
          <a:p>
            <a:pPr marL="302259" lvl="1" indent="-151129">
              <a:lnSpc>
                <a:spcPts val="1959"/>
              </a:lnSpc>
              <a:buFont typeface="Arial"/>
              <a:buChar char="•"/>
            </a:pPr>
            <a:r>
              <a:rPr lang="en-US" sz="1399">
                <a:solidFill>
                  <a:srgbClr val="000000"/>
                </a:solidFill>
                <a:latin typeface="DM Sans"/>
              </a:rPr>
              <a:t>Referral programs are a very cost-effective way to acquire new customers, as they leverage the trusted recommendations of existing customers. .</a:t>
            </a:r>
          </a:p>
          <a:p>
            <a:pPr marL="302259" lvl="1" indent="-151129">
              <a:lnSpc>
                <a:spcPts val="1959"/>
              </a:lnSpc>
              <a:buFont typeface="Arial"/>
              <a:buChar char="•"/>
            </a:pPr>
            <a:r>
              <a:rPr lang="en-US" sz="1399">
                <a:solidFill>
                  <a:srgbClr val="000000"/>
                </a:solidFill>
                <a:latin typeface="DM Sans"/>
              </a:rPr>
              <a:t> Referral programs can help to increase brand awareness by reaching a wider audience of potential customers. </a:t>
            </a:r>
          </a:p>
        </p:txBody>
      </p:sp>
      <p:sp>
        <p:nvSpPr>
          <p:cNvPr id="45" name="TextBox 45"/>
          <p:cNvSpPr txBox="1"/>
          <p:nvPr/>
        </p:nvSpPr>
        <p:spPr>
          <a:xfrm>
            <a:off x="7508001" y="4503052"/>
            <a:ext cx="2856367" cy="3212465"/>
          </a:xfrm>
          <a:prstGeom prst="rect">
            <a:avLst/>
          </a:prstGeom>
        </p:spPr>
        <p:txBody>
          <a:bodyPr lIns="0" tIns="0" rIns="0" bIns="0" rtlCol="0" anchor="t">
            <a:spAutoFit/>
          </a:bodyPr>
          <a:lstStyle/>
          <a:p>
            <a:pPr marL="302261" lvl="1" indent="-151130">
              <a:lnSpc>
                <a:spcPts val="1960"/>
              </a:lnSpc>
              <a:buFont typeface="Arial"/>
              <a:buChar char="•"/>
            </a:pPr>
            <a:r>
              <a:rPr lang="en-US" sz="1400">
                <a:solidFill>
                  <a:srgbClr val="000000"/>
                </a:solidFill>
                <a:latin typeface="DM Sans"/>
              </a:rPr>
              <a:t> Promote in relevant industry conferences and trade shows where potential customers and partners gather. Exhibit your app, provide demos, to generate leads and raise brand awareness.</a:t>
            </a:r>
          </a:p>
          <a:p>
            <a:pPr marL="302261" lvl="1" indent="-151130">
              <a:lnSpc>
                <a:spcPts val="1960"/>
              </a:lnSpc>
              <a:buFont typeface="Arial"/>
              <a:buChar char="•"/>
            </a:pPr>
            <a:r>
              <a:rPr lang="en-US" sz="1400">
                <a:solidFill>
                  <a:srgbClr val="000000"/>
                </a:solidFill>
                <a:latin typeface="DM Sans"/>
              </a:rPr>
              <a:t>Participate in tech events &amp; conferences like Tech Disrupt  so that we can market our product at the same time catch the eye of potential investors.</a:t>
            </a:r>
          </a:p>
        </p:txBody>
      </p:sp>
      <p:sp>
        <p:nvSpPr>
          <p:cNvPr id="46" name="TextBox 46"/>
          <p:cNvSpPr txBox="1"/>
          <p:nvPr/>
        </p:nvSpPr>
        <p:spPr>
          <a:xfrm>
            <a:off x="11527022" y="5972358"/>
            <a:ext cx="2220193" cy="347498"/>
          </a:xfrm>
          <a:prstGeom prst="rect">
            <a:avLst/>
          </a:prstGeom>
        </p:spPr>
        <p:txBody>
          <a:bodyPr lIns="0" tIns="0" rIns="0" bIns="0" rtlCol="0" anchor="t">
            <a:spAutoFit/>
          </a:bodyPr>
          <a:lstStyle/>
          <a:p>
            <a:pPr algn="ctr">
              <a:lnSpc>
                <a:spcPts val="2896"/>
              </a:lnSpc>
              <a:spcBef>
                <a:spcPct val="0"/>
              </a:spcBef>
            </a:pPr>
            <a:r>
              <a:rPr lang="en-US" sz="2068">
                <a:solidFill>
                  <a:srgbClr val="000000"/>
                </a:solidFill>
                <a:latin typeface="DM Sans Bold"/>
              </a:rPr>
              <a:t>PARTNERSHIPS</a:t>
            </a:r>
          </a:p>
        </p:txBody>
      </p:sp>
      <p:sp>
        <p:nvSpPr>
          <p:cNvPr id="47" name="TextBox 47"/>
          <p:cNvSpPr txBox="1"/>
          <p:nvPr/>
        </p:nvSpPr>
        <p:spPr>
          <a:xfrm>
            <a:off x="11208609" y="6439595"/>
            <a:ext cx="2681091" cy="2964815"/>
          </a:xfrm>
          <a:prstGeom prst="rect">
            <a:avLst/>
          </a:prstGeom>
        </p:spPr>
        <p:txBody>
          <a:bodyPr lIns="0" tIns="0" rIns="0" bIns="0" rtlCol="0" anchor="t">
            <a:spAutoFit/>
          </a:bodyPr>
          <a:lstStyle/>
          <a:p>
            <a:pPr marL="302261" lvl="1" indent="-151130">
              <a:lnSpc>
                <a:spcPts val="1960"/>
              </a:lnSpc>
              <a:buFont typeface="Arial"/>
              <a:buChar char="•"/>
            </a:pPr>
            <a:r>
              <a:rPr lang="en-US" sz="1400">
                <a:solidFill>
                  <a:srgbClr val="000000"/>
                </a:solidFill>
                <a:latin typeface="DM Sans"/>
              </a:rPr>
              <a:t>Integrating the app into their platforms, social media companies can equip their users with a robust tool to combat the spread of misinformation.</a:t>
            </a:r>
          </a:p>
          <a:p>
            <a:pPr marL="302261" lvl="1" indent="-151130">
              <a:lnSpc>
                <a:spcPts val="1960"/>
              </a:lnSpc>
              <a:buFont typeface="Arial"/>
              <a:buChar char="•"/>
            </a:pPr>
            <a:r>
              <a:rPr lang="en-US" sz="1400">
                <a:solidFill>
                  <a:srgbClr val="000000"/>
                </a:solidFill>
                <a:latin typeface="DM Sans"/>
              </a:rPr>
              <a:t>Our app can significantly broaden its reach, tap into new customer segments, get brand recognition, increase customer base, and accelerated revenue growth</a:t>
            </a:r>
          </a:p>
        </p:txBody>
      </p:sp>
      <p:sp>
        <p:nvSpPr>
          <p:cNvPr id="48" name="TextBox 48"/>
          <p:cNvSpPr txBox="1"/>
          <p:nvPr/>
        </p:nvSpPr>
        <p:spPr>
          <a:xfrm>
            <a:off x="14985428" y="3996536"/>
            <a:ext cx="2367846" cy="347498"/>
          </a:xfrm>
          <a:prstGeom prst="rect">
            <a:avLst/>
          </a:prstGeom>
        </p:spPr>
        <p:txBody>
          <a:bodyPr lIns="0" tIns="0" rIns="0" bIns="0" rtlCol="0" anchor="t">
            <a:spAutoFit/>
          </a:bodyPr>
          <a:lstStyle/>
          <a:p>
            <a:pPr algn="ctr">
              <a:lnSpc>
                <a:spcPts val="2896"/>
              </a:lnSpc>
              <a:spcBef>
                <a:spcPct val="0"/>
              </a:spcBef>
            </a:pPr>
            <a:r>
              <a:rPr lang="en-US" sz="2068">
                <a:solidFill>
                  <a:srgbClr val="000000"/>
                </a:solidFill>
                <a:latin typeface="DM Sans Bold"/>
              </a:rPr>
              <a:t>CROWD FUNDING</a:t>
            </a:r>
          </a:p>
        </p:txBody>
      </p:sp>
      <p:sp>
        <p:nvSpPr>
          <p:cNvPr id="49" name="TextBox 49"/>
          <p:cNvSpPr txBox="1"/>
          <p:nvPr/>
        </p:nvSpPr>
        <p:spPr>
          <a:xfrm>
            <a:off x="14764530" y="4515478"/>
            <a:ext cx="2809642" cy="2717165"/>
          </a:xfrm>
          <a:prstGeom prst="rect">
            <a:avLst/>
          </a:prstGeom>
        </p:spPr>
        <p:txBody>
          <a:bodyPr lIns="0" tIns="0" rIns="0" bIns="0" rtlCol="0" anchor="t">
            <a:spAutoFit/>
          </a:bodyPr>
          <a:lstStyle/>
          <a:p>
            <a:pPr marL="302261" lvl="1" indent="-151130">
              <a:lnSpc>
                <a:spcPts val="1960"/>
              </a:lnSpc>
              <a:buFont typeface="Arial"/>
              <a:buChar char="•"/>
            </a:pPr>
            <a:r>
              <a:rPr lang="en-US" sz="1400">
                <a:solidFill>
                  <a:srgbClr val="000000"/>
                </a:solidFill>
                <a:latin typeface="DM Sans"/>
              </a:rPr>
              <a:t>These campaigns generate significant media attention and social media buzz, boosting brand awareness and visibility.</a:t>
            </a:r>
          </a:p>
          <a:p>
            <a:pPr marL="302261" lvl="1" indent="-151130">
              <a:lnSpc>
                <a:spcPts val="1960"/>
              </a:lnSpc>
              <a:buFont typeface="Arial"/>
              <a:buChar char="•"/>
            </a:pPr>
            <a:r>
              <a:rPr lang="en-US" sz="1400">
                <a:solidFill>
                  <a:srgbClr val="000000"/>
                </a:solidFill>
                <a:latin typeface="DM Sans"/>
              </a:rPr>
              <a:t>These campaigns demonstrate strong customer support and validate the business's concept, strengthening brand reputation and credibility.</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1A1A1A"/>
        </a:solidFill>
        <a:effectLst/>
      </p:bgPr>
    </p:bg>
    <p:spTree>
      <p:nvGrpSpPr>
        <p:cNvPr id="1" name=""/>
        <p:cNvGrpSpPr/>
        <p:nvPr/>
      </p:nvGrpSpPr>
      <p:grpSpPr>
        <a:xfrm>
          <a:off x="0" y="0"/>
          <a:ext cx="0" cy="0"/>
          <a:chOff x="0" y="0"/>
          <a:chExt cx="0" cy="0"/>
        </a:xfrm>
      </p:grpSpPr>
      <p:graphicFrame>
        <p:nvGraphicFramePr>
          <p:cNvPr id="2" name="Table 2"/>
          <p:cNvGraphicFramePr>
            <a:graphicFrameLocks noGrp="1"/>
          </p:cNvGraphicFramePr>
          <p:nvPr/>
        </p:nvGraphicFramePr>
        <p:xfrm>
          <a:off x="714605" y="1515669"/>
          <a:ext cx="16858791" cy="8590167"/>
        </p:xfrm>
        <a:graphic>
          <a:graphicData uri="http://schemas.openxmlformats.org/drawingml/2006/table">
            <a:tbl>
              <a:tblPr/>
              <a:tblGrid>
                <a:gridCol w="3371758">
                  <a:extLst>
                    <a:ext uri="{9D8B030D-6E8A-4147-A177-3AD203B41FA5}">
                      <a16:colId xmlns:a16="http://schemas.microsoft.com/office/drawing/2014/main" val="20000"/>
                    </a:ext>
                  </a:extLst>
                </a:gridCol>
                <a:gridCol w="3371758">
                  <a:extLst>
                    <a:ext uri="{9D8B030D-6E8A-4147-A177-3AD203B41FA5}">
                      <a16:colId xmlns:a16="http://schemas.microsoft.com/office/drawing/2014/main" val="20001"/>
                    </a:ext>
                  </a:extLst>
                </a:gridCol>
                <a:gridCol w="3371758">
                  <a:extLst>
                    <a:ext uri="{9D8B030D-6E8A-4147-A177-3AD203B41FA5}">
                      <a16:colId xmlns:a16="http://schemas.microsoft.com/office/drawing/2014/main" val="20002"/>
                    </a:ext>
                  </a:extLst>
                </a:gridCol>
                <a:gridCol w="3371758">
                  <a:extLst>
                    <a:ext uri="{9D8B030D-6E8A-4147-A177-3AD203B41FA5}">
                      <a16:colId xmlns:a16="http://schemas.microsoft.com/office/drawing/2014/main" val="20003"/>
                    </a:ext>
                  </a:extLst>
                </a:gridCol>
                <a:gridCol w="3371758">
                  <a:extLst>
                    <a:ext uri="{9D8B030D-6E8A-4147-A177-3AD203B41FA5}">
                      <a16:colId xmlns:a16="http://schemas.microsoft.com/office/drawing/2014/main" val="20004"/>
                    </a:ext>
                  </a:extLst>
                </a:gridCol>
              </a:tblGrid>
              <a:tr h="1406413">
                <a:tc>
                  <a:txBody>
                    <a:bodyPr/>
                    <a:lstStyle/>
                    <a:p>
                      <a:pPr algn="ctr">
                        <a:lnSpc>
                          <a:spcPts val="2520"/>
                        </a:lnSpc>
                        <a:defRPr/>
                      </a:pPr>
                      <a:r>
                        <a:rPr lang="en-US" sz="1800">
                          <a:solidFill>
                            <a:srgbClr val="FFFFFF"/>
                          </a:solidFill>
                          <a:latin typeface="Canva Sans Bold"/>
                        </a:rPr>
                        <a:t>FREEMIUM</a:t>
                      </a:r>
                      <a:endParaRPr lang="en-US" sz="1100"/>
                    </a:p>
                    <a:p>
                      <a:pPr algn="ctr">
                        <a:lnSpc>
                          <a:spcPts val="2520"/>
                        </a:lnSpc>
                      </a:pPr>
                      <a:r>
                        <a:rPr lang="en-US" sz="1800">
                          <a:solidFill>
                            <a:srgbClr val="FFFFFF"/>
                          </a:solidFill>
                          <a:latin typeface="Canva Sans Bold"/>
                        </a:rPr>
                        <a:t>$0</a:t>
                      </a:r>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520"/>
                        </a:lnSpc>
                        <a:defRPr/>
                      </a:pPr>
                      <a:r>
                        <a:rPr lang="en-US" sz="1800">
                          <a:solidFill>
                            <a:srgbClr val="FFFFFF"/>
                          </a:solidFill>
                          <a:latin typeface="Canva Sans Bold"/>
                        </a:rPr>
                        <a:t>INDIVIDUAL</a:t>
                      </a:r>
                      <a:endParaRPr lang="en-US" sz="1100"/>
                    </a:p>
                    <a:p>
                      <a:pPr algn="ctr">
                        <a:lnSpc>
                          <a:spcPts val="2520"/>
                        </a:lnSpc>
                      </a:pPr>
                      <a:r>
                        <a:rPr lang="en-US" sz="1800">
                          <a:solidFill>
                            <a:srgbClr val="FFFFFF"/>
                          </a:solidFill>
                          <a:latin typeface="Canva Sans Bold"/>
                        </a:rPr>
                        <a:t>(1 User)</a:t>
                      </a:r>
                    </a:p>
                    <a:p>
                      <a:pPr algn="ctr">
                        <a:lnSpc>
                          <a:spcPts val="2520"/>
                        </a:lnSpc>
                      </a:pPr>
                      <a:r>
                        <a:rPr lang="en-US" sz="1800">
                          <a:solidFill>
                            <a:srgbClr val="FFFFFF"/>
                          </a:solidFill>
                          <a:latin typeface="Canva Sans Bold"/>
                        </a:rPr>
                        <a:t>$20/user/month</a:t>
                      </a:r>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520"/>
                        </a:lnSpc>
                        <a:defRPr/>
                      </a:pPr>
                      <a:r>
                        <a:rPr lang="en-US" sz="1800">
                          <a:solidFill>
                            <a:srgbClr val="FFFFFF"/>
                          </a:solidFill>
                          <a:latin typeface="Canva Sans Bold"/>
                        </a:rPr>
                        <a:t>CELEBRITY</a:t>
                      </a:r>
                      <a:endParaRPr lang="en-US" sz="1100"/>
                    </a:p>
                    <a:p>
                      <a:pPr algn="ctr">
                        <a:lnSpc>
                          <a:spcPts val="2520"/>
                        </a:lnSpc>
                      </a:pPr>
                      <a:r>
                        <a:rPr lang="en-US" sz="1800">
                          <a:solidFill>
                            <a:srgbClr val="FFFFFF"/>
                          </a:solidFill>
                          <a:latin typeface="Canva Sans Bold"/>
                        </a:rPr>
                        <a:t>(1 User)</a:t>
                      </a:r>
                    </a:p>
                    <a:p>
                      <a:pPr algn="ctr">
                        <a:lnSpc>
                          <a:spcPts val="2520"/>
                        </a:lnSpc>
                      </a:pPr>
                      <a:r>
                        <a:rPr lang="en-US" sz="1800">
                          <a:solidFill>
                            <a:srgbClr val="FFFFFF"/>
                          </a:solidFill>
                          <a:latin typeface="Canva Sans Bold"/>
                        </a:rPr>
                        <a:t>$100/user/month</a:t>
                      </a:r>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520"/>
                        </a:lnSpc>
                        <a:defRPr/>
                      </a:pPr>
                      <a:r>
                        <a:rPr lang="en-US" sz="1800">
                          <a:solidFill>
                            <a:srgbClr val="FFFFFF"/>
                          </a:solidFill>
                          <a:latin typeface="Canva Sans Bold"/>
                        </a:rPr>
                        <a:t>ORGANIZATIONS</a:t>
                      </a:r>
                      <a:endParaRPr lang="en-US" sz="1100"/>
                    </a:p>
                    <a:p>
                      <a:pPr algn="ctr">
                        <a:lnSpc>
                          <a:spcPts val="2520"/>
                        </a:lnSpc>
                      </a:pPr>
                      <a:r>
                        <a:rPr lang="en-US" sz="1800">
                          <a:solidFill>
                            <a:srgbClr val="FFFFFF"/>
                          </a:solidFill>
                          <a:latin typeface="Canva Sans Bold"/>
                        </a:rPr>
                        <a:t>(10-100)</a:t>
                      </a:r>
                    </a:p>
                    <a:p>
                      <a:pPr algn="ctr">
                        <a:lnSpc>
                          <a:spcPts val="2520"/>
                        </a:lnSpc>
                      </a:pPr>
                      <a:r>
                        <a:rPr lang="en-US" sz="1800">
                          <a:solidFill>
                            <a:srgbClr val="FFFFFF"/>
                          </a:solidFill>
                          <a:latin typeface="Canva Sans Bold"/>
                        </a:rPr>
                        <a:t>$18/user/month</a:t>
                      </a:r>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520"/>
                        </a:lnSpc>
                        <a:defRPr/>
                      </a:pPr>
                      <a:r>
                        <a:rPr lang="en-US" sz="1800">
                          <a:solidFill>
                            <a:srgbClr val="FFFFFF"/>
                          </a:solidFill>
                          <a:latin typeface="Canva Sans Bold"/>
                        </a:rPr>
                        <a:t>ENTERPRISES</a:t>
                      </a:r>
                      <a:endParaRPr lang="en-US" sz="1100"/>
                    </a:p>
                    <a:p>
                      <a:pPr algn="ctr">
                        <a:lnSpc>
                          <a:spcPts val="2520"/>
                        </a:lnSpc>
                      </a:pPr>
                      <a:r>
                        <a:rPr lang="en-US" sz="1800">
                          <a:solidFill>
                            <a:srgbClr val="FFFFFF"/>
                          </a:solidFill>
                          <a:latin typeface="Canva Sans Bold"/>
                        </a:rPr>
                        <a:t>(100+ Users)</a:t>
                      </a:r>
                    </a:p>
                    <a:p>
                      <a:pPr algn="ctr">
                        <a:lnSpc>
                          <a:spcPts val="2520"/>
                        </a:lnSpc>
                      </a:pPr>
                      <a:r>
                        <a:rPr lang="en-US" sz="1800">
                          <a:solidFill>
                            <a:srgbClr val="FFFFFF"/>
                          </a:solidFill>
                          <a:latin typeface="Canva Sans Bold"/>
                        </a:rPr>
                        <a:t>$23/user/month</a:t>
                      </a:r>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0"/>
                  </a:ext>
                </a:extLst>
              </a:tr>
              <a:tr h="1094777">
                <a:tc>
                  <a:txBody>
                    <a:bodyPr/>
                    <a:lstStyle/>
                    <a:p>
                      <a:pPr algn="ctr">
                        <a:lnSpc>
                          <a:spcPts val="2520"/>
                        </a:lnSpc>
                        <a:defRPr/>
                      </a:pPr>
                      <a:r>
                        <a:rPr lang="en-US" sz="1800">
                          <a:solidFill>
                            <a:srgbClr val="FFFFFF"/>
                          </a:solidFill>
                          <a:latin typeface="Canva Sans"/>
                        </a:rPr>
                        <a:t>Access to 5 facial image verifications per day</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520"/>
                        </a:lnSpc>
                        <a:defRPr/>
                      </a:pPr>
                      <a:r>
                        <a:rPr lang="en-US" sz="1800">
                          <a:solidFill>
                            <a:srgbClr val="FFFFFF"/>
                          </a:solidFill>
                          <a:latin typeface="Canva Sans"/>
                        </a:rPr>
                        <a:t>Unlimited access to facial image verifications </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520"/>
                        </a:lnSpc>
                        <a:defRPr/>
                      </a:pPr>
                      <a:r>
                        <a:rPr lang="en-US" sz="1800">
                          <a:solidFill>
                            <a:srgbClr val="FFFFFF"/>
                          </a:solidFill>
                          <a:latin typeface="Canva Sans"/>
                        </a:rPr>
                        <a:t>Unlimited access to facial image verifications</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520"/>
                        </a:lnSpc>
                        <a:defRPr/>
                      </a:pPr>
                      <a:r>
                        <a:rPr lang="en-US" sz="1800">
                          <a:solidFill>
                            <a:srgbClr val="FFFFFF"/>
                          </a:solidFill>
                          <a:latin typeface="Canva Sans"/>
                        </a:rPr>
                        <a:t>Unlimited access to facial image verifications</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520"/>
                        </a:lnSpc>
                        <a:defRPr/>
                      </a:pPr>
                      <a:r>
                        <a:rPr lang="en-US" sz="1800">
                          <a:solidFill>
                            <a:srgbClr val="FFFFFF"/>
                          </a:solidFill>
                          <a:latin typeface="Canva Sans"/>
                        </a:rPr>
                        <a:t>Unlimited access to facial image verifications </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1"/>
                  </a:ext>
                </a:extLst>
              </a:tr>
              <a:tr h="1094777">
                <a:tc>
                  <a:txBody>
                    <a:bodyPr/>
                    <a:lstStyle/>
                    <a:p>
                      <a:pPr algn="ctr">
                        <a:lnSpc>
                          <a:spcPts val="2520"/>
                        </a:lnSpc>
                        <a:defRPr/>
                      </a:pPr>
                      <a:r>
                        <a:rPr lang="en-US" sz="1800">
                          <a:solidFill>
                            <a:srgbClr val="FFFFFF"/>
                          </a:solidFill>
                          <a:latin typeface="Canva Sans"/>
                        </a:rPr>
                        <a:t>Access to 5 audio verifications per day</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520"/>
                        </a:lnSpc>
                        <a:defRPr/>
                      </a:pPr>
                      <a:r>
                        <a:rPr lang="en-US" sz="1800">
                          <a:solidFill>
                            <a:srgbClr val="FFFFFF"/>
                          </a:solidFill>
                          <a:latin typeface="Canva Sans"/>
                        </a:rPr>
                        <a:t>Unlimited access to audio verifications </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520"/>
                        </a:lnSpc>
                        <a:defRPr/>
                      </a:pPr>
                      <a:r>
                        <a:rPr lang="en-US" sz="1800">
                          <a:solidFill>
                            <a:srgbClr val="FFFFFF"/>
                          </a:solidFill>
                          <a:latin typeface="Canva Sans"/>
                        </a:rPr>
                        <a:t>Unlimited access to audio verifications </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520"/>
                        </a:lnSpc>
                        <a:defRPr/>
                      </a:pPr>
                      <a:r>
                        <a:rPr lang="en-US" sz="1800">
                          <a:solidFill>
                            <a:srgbClr val="FFFFFF"/>
                          </a:solidFill>
                          <a:latin typeface="Canva Sans"/>
                        </a:rPr>
                        <a:t>Unlimited access to audio verifications </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520"/>
                        </a:lnSpc>
                        <a:defRPr/>
                      </a:pPr>
                      <a:r>
                        <a:rPr lang="en-US" sz="1800">
                          <a:solidFill>
                            <a:srgbClr val="FFFFFF"/>
                          </a:solidFill>
                          <a:latin typeface="Canva Sans"/>
                        </a:rPr>
                        <a:t>Unlimited access to audio verifications </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2"/>
                  </a:ext>
                </a:extLst>
              </a:tr>
              <a:tr h="1090688">
                <a:tc>
                  <a:txBody>
                    <a:bodyPr/>
                    <a:lstStyle/>
                    <a:p>
                      <a:pPr algn="ctr">
                        <a:lnSpc>
                          <a:spcPts val="2520"/>
                        </a:lnSpc>
                        <a:defRPr/>
                      </a:pPr>
                      <a:r>
                        <a:rPr lang="en-US" sz="1800">
                          <a:solidFill>
                            <a:srgbClr val="FFFFFF"/>
                          </a:solidFill>
                          <a:latin typeface="Canva Sans"/>
                        </a:rPr>
                        <a:t>Unlimited access to text detection</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520"/>
                        </a:lnSpc>
                        <a:defRPr/>
                      </a:pPr>
                      <a:r>
                        <a:rPr lang="en-US" sz="1800">
                          <a:solidFill>
                            <a:srgbClr val="FFFFFF"/>
                          </a:solidFill>
                          <a:latin typeface="Canva Sans"/>
                        </a:rPr>
                        <a:t>Unlimited access to text detection</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520"/>
                        </a:lnSpc>
                        <a:defRPr/>
                      </a:pPr>
                      <a:r>
                        <a:rPr lang="en-US" sz="1800">
                          <a:solidFill>
                            <a:srgbClr val="FFFFFF"/>
                          </a:solidFill>
                          <a:latin typeface="Canva Sans"/>
                        </a:rPr>
                        <a:t>Unlimited access to text detection</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520"/>
                        </a:lnSpc>
                        <a:defRPr/>
                      </a:pPr>
                      <a:r>
                        <a:rPr lang="en-US" sz="1800">
                          <a:solidFill>
                            <a:srgbClr val="FFFFFF"/>
                          </a:solidFill>
                          <a:latin typeface="Canva Sans"/>
                        </a:rPr>
                        <a:t>Unlimited access to text detection</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520"/>
                        </a:lnSpc>
                        <a:defRPr/>
                      </a:pPr>
                      <a:r>
                        <a:rPr lang="en-US" sz="1800">
                          <a:solidFill>
                            <a:srgbClr val="FFFFFF"/>
                          </a:solidFill>
                          <a:latin typeface="Canva Sans"/>
                        </a:rPr>
                        <a:t>Unlimited access to text detection</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3"/>
                  </a:ext>
                </a:extLst>
              </a:tr>
              <a:tr h="1406413">
                <a:tc>
                  <a:txBody>
                    <a:bodyPr/>
                    <a:lstStyle/>
                    <a:p>
                      <a:pPr algn="ctr">
                        <a:lnSpc>
                          <a:spcPts val="2520"/>
                        </a:lnSpc>
                        <a:defRPr/>
                      </a:pPr>
                      <a:r>
                        <a:rPr lang="en-US" sz="1800">
                          <a:solidFill>
                            <a:srgbClr val="FFFFFF"/>
                          </a:solidFill>
                          <a:latin typeface="Canva Sans"/>
                        </a:rPr>
                        <a:t>Access to one social media profile verifications per day </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520"/>
                        </a:lnSpc>
                        <a:defRPr/>
                      </a:pPr>
                      <a:r>
                        <a:rPr lang="en-US" sz="1800">
                          <a:solidFill>
                            <a:srgbClr val="FFFFFF"/>
                          </a:solidFill>
                          <a:latin typeface="Canva Sans"/>
                        </a:rPr>
                        <a:t>Unlimited access to social media profile verifications</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520"/>
                        </a:lnSpc>
                        <a:defRPr/>
                      </a:pPr>
                      <a:r>
                        <a:rPr lang="en-US" sz="1800">
                          <a:solidFill>
                            <a:srgbClr val="FFFFFF"/>
                          </a:solidFill>
                          <a:latin typeface="Canva Sans"/>
                        </a:rPr>
                        <a:t>Unlimited access to social media profile verifications</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520"/>
                        </a:lnSpc>
                        <a:defRPr/>
                      </a:pPr>
                      <a:r>
                        <a:rPr lang="en-US" sz="1800">
                          <a:solidFill>
                            <a:srgbClr val="FFFFFF"/>
                          </a:solidFill>
                          <a:latin typeface="Canva Sans"/>
                        </a:rPr>
                        <a:t>Unlimited access to social media profile verifications</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520"/>
                        </a:lnSpc>
                        <a:defRPr/>
                      </a:pPr>
                      <a:r>
                        <a:rPr lang="en-US" sz="1800">
                          <a:solidFill>
                            <a:srgbClr val="FFFFFF"/>
                          </a:solidFill>
                          <a:latin typeface="Canva Sans"/>
                        </a:rPr>
                        <a:t>Unlimited access to social media profile verifications</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4"/>
                  </a:ext>
                </a:extLst>
              </a:tr>
              <a:tr h="1406413">
                <a:tc>
                  <a:txBody>
                    <a:bodyPr/>
                    <a:lstStyle/>
                    <a:p>
                      <a:pPr algn="ctr">
                        <a:lnSpc>
                          <a:spcPts val="2520"/>
                        </a:lnSpc>
                        <a:defRPr/>
                      </a:pPr>
                      <a:r>
                        <a:rPr lang="en-US" sz="1800">
                          <a:solidFill>
                            <a:srgbClr val="FFFFFF"/>
                          </a:solidFill>
                          <a:latin typeface="Canva Sans"/>
                        </a:rPr>
                        <a:t>Access to 3 product barcode authentication per month</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520"/>
                        </a:lnSpc>
                        <a:defRPr/>
                      </a:pPr>
                      <a:r>
                        <a:rPr lang="en-US" sz="1800">
                          <a:solidFill>
                            <a:srgbClr val="FFFFFF"/>
                          </a:solidFill>
                          <a:latin typeface="Canva Sans"/>
                        </a:rPr>
                        <a:t>Unlimited access to barcode authentication</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520"/>
                        </a:lnSpc>
                        <a:defRPr/>
                      </a:pPr>
                      <a:r>
                        <a:rPr lang="en-US" sz="1800">
                          <a:solidFill>
                            <a:srgbClr val="FFFFFF"/>
                          </a:solidFill>
                          <a:latin typeface="Canva Sans"/>
                        </a:rPr>
                        <a:t>Unlimited access to barcode authentication</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520"/>
                        </a:lnSpc>
                        <a:defRPr/>
                      </a:pPr>
                      <a:r>
                        <a:rPr lang="en-US" sz="1800">
                          <a:solidFill>
                            <a:srgbClr val="FFFFFF"/>
                          </a:solidFill>
                          <a:latin typeface="Canva Sans"/>
                        </a:rPr>
                        <a:t>Unlimited access to barcode authentication</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520"/>
                        </a:lnSpc>
                        <a:defRPr/>
                      </a:pPr>
                      <a:r>
                        <a:rPr lang="en-US" sz="1800">
                          <a:solidFill>
                            <a:srgbClr val="FFFFFF"/>
                          </a:solidFill>
                          <a:latin typeface="Canva Sans"/>
                        </a:rPr>
                        <a:t>Unlimited access to barcode authentication</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5"/>
                  </a:ext>
                </a:extLst>
              </a:tr>
              <a:tr h="1090688">
                <a:tc>
                  <a:txBody>
                    <a:bodyPr/>
                    <a:lstStyle/>
                    <a:p>
                      <a:pPr algn="ctr">
                        <a:lnSpc>
                          <a:spcPts val="2520"/>
                        </a:lnSpc>
                        <a:defRPr/>
                      </a:pPr>
                      <a:r>
                        <a:rPr lang="en-US" sz="1800">
                          <a:solidFill>
                            <a:srgbClr val="FFFFFF"/>
                          </a:solidFill>
                          <a:latin typeface="Canva Sans"/>
                        </a:rPr>
                        <a:t>Access to 1 video authentication per month </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520"/>
                        </a:lnSpc>
                        <a:defRPr/>
                      </a:pPr>
                      <a:r>
                        <a:rPr lang="en-US" sz="1800">
                          <a:solidFill>
                            <a:srgbClr val="FFFFFF"/>
                          </a:solidFill>
                          <a:latin typeface="Canva Sans"/>
                        </a:rPr>
                        <a:t>Unlimited Access to video analysis dashboard</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520"/>
                        </a:lnSpc>
                        <a:defRPr/>
                      </a:pPr>
                      <a:r>
                        <a:rPr lang="en-US" sz="1800">
                          <a:solidFill>
                            <a:srgbClr val="FFFFFF"/>
                          </a:solidFill>
                          <a:latin typeface="Canva Sans"/>
                        </a:rPr>
                        <a:t>Unlimited access to video authentication</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520"/>
                        </a:lnSpc>
                        <a:defRPr/>
                      </a:pPr>
                      <a:r>
                        <a:rPr lang="en-US" sz="1800">
                          <a:solidFill>
                            <a:srgbClr val="FFFFFF"/>
                          </a:solidFill>
                          <a:latin typeface="Canva Sans"/>
                        </a:rPr>
                        <a:t>Unlimited access to video authentication</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520"/>
                        </a:lnSpc>
                        <a:defRPr/>
                      </a:pPr>
                      <a:r>
                        <a:rPr lang="en-US" sz="1800">
                          <a:solidFill>
                            <a:srgbClr val="FFFFFF"/>
                          </a:solidFill>
                          <a:latin typeface="Canva Sans"/>
                        </a:rPr>
                        <a:t>Unlimited access to video authentication</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sp>
        <p:nvSpPr>
          <p:cNvPr id="3" name="TextBox 3"/>
          <p:cNvSpPr txBox="1"/>
          <p:nvPr/>
        </p:nvSpPr>
        <p:spPr>
          <a:xfrm>
            <a:off x="3658509" y="520148"/>
            <a:ext cx="10038835" cy="755279"/>
          </a:xfrm>
          <a:prstGeom prst="rect">
            <a:avLst/>
          </a:prstGeom>
        </p:spPr>
        <p:txBody>
          <a:bodyPr lIns="0" tIns="0" rIns="0" bIns="0" rtlCol="0" anchor="t">
            <a:spAutoFit/>
          </a:bodyPr>
          <a:lstStyle/>
          <a:p>
            <a:pPr algn="ctr">
              <a:lnSpc>
                <a:spcPts val="6155"/>
              </a:lnSpc>
            </a:pPr>
            <a:r>
              <a:rPr lang="en-US" sz="4460" spc="437">
                <a:solidFill>
                  <a:srgbClr val="FFFFFF"/>
                </a:solidFill>
                <a:latin typeface="Oswald Bold"/>
              </a:rPr>
              <a:t> SALES STRATEGY:BUSINESS MODEL</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sp>
        <p:nvSpPr>
          <p:cNvPr id="2" name="Freeform 2"/>
          <p:cNvSpPr/>
          <p:nvPr/>
        </p:nvSpPr>
        <p:spPr>
          <a:xfrm>
            <a:off x="-10113645" y="-11112133"/>
            <a:ext cx="15841853" cy="16255633"/>
          </a:xfrm>
          <a:custGeom>
            <a:avLst/>
            <a:gdLst/>
            <a:ahLst/>
            <a:cxnLst/>
            <a:rect l="l" t="t" r="r" b="b"/>
            <a:pathLst>
              <a:path w="15841853" h="16255633">
                <a:moveTo>
                  <a:pt x="0" y="0"/>
                </a:moveTo>
                <a:lnTo>
                  <a:pt x="15841852" y="0"/>
                </a:lnTo>
                <a:lnTo>
                  <a:pt x="15841852" y="16255633"/>
                </a:lnTo>
                <a:lnTo>
                  <a:pt x="0" y="1625563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6216418" y="-2134590"/>
            <a:ext cx="15841853" cy="16255633"/>
          </a:xfrm>
          <a:custGeom>
            <a:avLst/>
            <a:gdLst/>
            <a:ahLst/>
            <a:cxnLst/>
            <a:rect l="l" t="t" r="r" b="b"/>
            <a:pathLst>
              <a:path w="15841853" h="16255633">
                <a:moveTo>
                  <a:pt x="0" y="0"/>
                </a:moveTo>
                <a:lnTo>
                  <a:pt x="15841853" y="0"/>
                </a:lnTo>
                <a:lnTo>
                  <a:pt x="15841853" y="16255632"/>
                </a:lnTo>
                <a:lnTo>
                  <a:pt x="0" y="162556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rot="7659121">
            <a:off x="-6924282" y="6640503"/>
            <a:ext cx="7629294" cy="7828566"/>
          </a:xfrm>
          <a:custGeom>
            <a:avLst/>
            <a:gdLst/>
            <a:ahLst/>
            <a:cxnLst/>
            <a:rect l="l" t="t" r="r" b="b"/>
            <a:pathLst>
              <a:path w="7629294" h="7828566">
                <a:moveTo>
                  <a:pt x="0" y="0"/>
                </a:moveTo>
                <a:lnTo>
                  <a:pt x="7629294" y="0"/>
                </a:lnTo>
                <a:lnTo>
                  <a:pt x="7629294" y="7828567"/>
                </a:lnTo>
                <a:lnTo>
                  <a:pt x="0" y="782856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rot="2016048">
            <a:off x="12243487" y="-1005305"/>
            <a:ext cx="10749463" cy="2687366"/>
          </a:xfrm>
          <a:custGeom>
            <a:avLst/>
            <a:gdLst/>
            <a:ahLst/>
            <a:cxnLst/>
            <a:rect l="l" t="t" r="r" b="b"/>
            <a:pathLst>
              <a:path w="10749463" h="2687366">
                <a:moveTo>
                  <a:pt x="0" y="0"/>
                </a:moveTo>
                <a:lnTo>
                  <a:pt x="10749463" y="0"/>
                </a:lnTo>
                <a:lnTo>
                  <a:pt x="10749463" y="2687365"/>
                </a:lnTo>
                <a:lnTo>
                  <a:pt x="0" y="268736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a:off x="2128123" y="1231128"/>
            <a:ext cx="13454159" cy="8490934"/>
          </a:xfrm>
          <a:custGeom>
            <a:avLst/>
            <a:gdLst/>
            <a:ahLst/>
            <a:cxnLst/>
            <a:rect l="l" t="t" r="r" b="b"/>
            <a:pathLst>
              <a:path w="13454159" h="8490934">
                <a:moveTo>
                  <a:pt x="0" y="0"/>
                </a:moveTo>
                <a:lnTo>
                  <a:pt x="13454160" y="0"/>
                </a:lnTo>
                <a:lnTo>
                  <a:pt x="13454160" y="8490934"/>
                </a:lnTo>
                <a:lnTo>
                  <a:pt x="0" y="8490934"/>
                </a:lnTo>
                <a:lnTo>
                  <a:pt x="0" y="0"/>
                </a:lnTo>
                <a:close/>
              </a:path>
            </a:pathLst>
          </a:custGeom>
          <a:blipFill>
            <a:blip r:embed="rId8"/>
            <a:stretch>
              <a:fillRect/>
            </a:stretch>
          </a:blipFill>
        </p:spPr>
      </p:sp>
      <p:sp>
        <p:nvSpPr>
          <p:cNvPr id="7" name="TextBox 7"/>
          <p:cNvSpPr txBox="1"/>
          <p:nvPr/>
        </p:nvSpPr>
        <p:spPr>
          <a:xfrm>
            <a:off x="3098015" y="-53721"/>
            <a:ext cx="11514377" cy="1082421"/>
          </a:xfrm>
          <a:prstGeom prst="rect">
            <a:avLst/>
          </a:prstGeom>
        </p:spPr>
        <p:txBody>
          <a:bodyPr lIns="0" tIns="0" rIns="0" bIns="0" rtlCol="0" anchor="t">
            <a:spAutoFit/>
          </a:bodyPr>
          <a:lstStyle/>
          <a:p>
            <a:pPr>
              <a:lnSpc>
                <a:spcPts val="8831"/>
              </a:lnSpc>
            </a:pPr>
            <a:r>
              <a:rPr lang="en-US" sz="6399" spc="627">
                <a:solidFill>
                  <a:srgbClr val="100F0D"/>
                </a:solidFill>
                <a:latin typeface="Oswald Bold"/>
              </a:rPr>
              <a:t>COST BREAKUP ASSUMPTION</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sp>
        <p:nvSpPr>
          <p:cNvPr id="2" name="Freeform 2"/>
          <p:cNvSpPr/>
          <p:nvPr/>
        </p:nvSpPr>
        <p:spPr>
          <a:xfrm rot="7659121">
            <a:off x="-6924282" y="6640503"/>
            <a:ext cx="7629294" cy="7828566"/>
          </a:xfrm>
          <a:custGeom>
            <a:avLst/>
            <a:gdLst/>
            <a:ahLst/>
            <a:cxnLst/>
            <a:rect l="l" t="t" r="r" b="b"/>
            <a:pathLst>
              <a:path w="7629294" h="7828566">
                <a:moveTo>
                  <a:pt x="0" y="0"/>
                </a:moveTo>
                <a:lnTo>
                  <a:pt x="7629294" y="0"/>
                </a:lnTo>
                <a:lnTo>
                  <a:pt x="7629294" y="7828567"/>
                </a:lnTo>
                <a:lnTo>
                  <a:pt x="0" y="782856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2016048">
            <a:off x="12243487" y="-1005305"/>
            <a:ext cx="10749463" cy="2687366"/>
          </a:xfrm>
          <a:custGeom>
            <a:avLst/>
            <a:gdLst/>
            <a:ahLst/>
            <a:cxnLst/>
            <a:rect l="l" t="t" r="r" b="b"/>
            <a:pathLst>
              <a:path w="10749463" h="2687366">
                <a:moveTo>
                  <a:pt x="0" y="0"/>
                </a:moveTo>
                <a:lnTo>
                  <a:pt x="10749463" y="0"/>
                </a:lnTo>
                <a:lnTo>
                  <a:pt x="10749463" y="2687365"/>
                </a:lnTo>
                <a:lnTo>
                  <a:pt x="0" y="268736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aphicFrame>
        <p:nvGraphicFramePr>
          <p:cNvPr id="4" name="Table 4"/>
          <p:cNvGraphicFramePr>
            <a:graphicFrameLocks noGrp="1"/>
          </p:cNvGraphicFramePr>
          <p:nvPr/>
        </p:nvGraphicFramePr>
        <p:xfrm>
          <a:off x="1468589" y="3223962"/>
          <a:ext cx="14452628" cy="6743700"/>
        </p:xfrm>
        <a:graphic>
          <a:graphicData uri="http://schemas.openxmlformats.org/drawingml/2006/table">
            <a:tbl>
              <a:tblPr/>
              <a:tblGrid>
                <a:gridCol w="3781299">
                  <a:extLst>
                    <a:ext uri="{9D8B030D-6E8A-4147-A177-3AD203B41FA5}">
                      <a16:colId xmlns:a16="http://schemas.microsoft.com/office/drawing/2014/main" val="20000"/>
                    </a:ext>
                  </a:extLst>
                </a:gridCol>
                <a:gridCol w="2692686">
                  <a:extLst>
                    <a:ext uri="{9D8B030D-6E8A-4147-A177-3AD203B41FA5}">
                      <a16:colId xmlns:a16="http://schemas.microsoft.com/office/drawing/2014/main" val="20001"/>
                    </a:ext>
                  </a:extLst>
                </a:gridCol>
                <a:gridCol w="3234099">
                  <a:extLst>
                    <a:ext uri="{9D8B030D-6E8A-4147-A177-3AD203B41FA5}">
                      <a16:colId xmlns:a16="http://schemas.microsoft.com/office/drawing/2014/main" val="20002"/>
                    </a:ext>
                  </a:extLst>
                </a:gridCol>
                <a:gridCol w="4744544">
                  <a:extLst>
                    <a:ext uri="{9D8B030D-6E8A-4147-A177-3AD203B41FA5}">
                      <a16:colId xmlns:a16="http://schemas.microsoft.com/office/drawing/2014/main" val="20003"/>
                    </a:ext>
                  </a:extLst>
                </a:gridCol>
              </a:tblGrid>
              <a:tr h="842962">
                <a:tc>
                  <a:txBody>
                    <a:bodyPr/>
                    <a:lstStyle/>
                    <a:p>
                      <a:pPr algn="ctr">
                        <a:lnSpc>
                          <a:spcPts val="2940"/>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DE59"/>
                    </a:solidFill>
                  </a:tcPr>
                </a:tc>
                <a:tc>
                  <a:txBody>
                    <a:bodyPr/>
                    <a:lstStyle/>
                    <a:p>
                      <a:pPr algn="ctr">
                        <a:lnSpc>
                          <a:spcPts val="2940"/>
                        </a:lnSpc>
                        <a:defRPr/>
                      </a:pPr>
                      <a:r>
                        <a:rPr lang="en-US" sz="2100">
                          <a:solidFill>
                            <a:srgbClr val="231F20"/>
                          </a:solidFill>
                          <a:latin typeface="Canva Sans Bold"/>
                        </a:rPr>
                        <a:t>FY 24(USD)</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DE59"/>
                    </a:solidFill>
                  </a:tcPr>
                </a:tc>
                <a:tc>
                  <a:txBody>
                    <a:bodyPr/>
                    <a:lstStyle/>
                    <a:p>
                      <a:pPr algn="ctr">
                        <a:lnSpc>
                          <a:spcPts val="2940"/>
                        </a:lnSpc>
                        <a:defRPr/>
                      </a:pPr>
                      <a:r>
                        <a:rPr lang="en-US" sz="2100">
                          <a:solidFill>
                            <a:srgbClr val="000000"/>
                          </a:solidFill>
                          <a:latin typeface="Canva Sans Bold"/>
                        </a:rPr>
                        <a:t>FY25 (USD)</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DE59"/>
                    </a:solidFill>
                  </a:tcPr>
                </a:tc>
                <a:tc>
                  <a:txBody>
                    <a:bodyPr/>
                    <a:lstStyle/>
                    <a:p>
                      <a:pPr algn="ctr">
                        <a:lnSpc>
                          <a:spcPts val="2940"/>
                        </a:lnSpc>
                        <a:defRPr/>
                      </a:pPr>
                      <a:r>
                        <a:rPr lang="en-US" sz="2100">
                          <a:solidFill>
                            <a:srgbClr val="000000"/>
                          </a:solidFill>
                          <a:latin typeface="Canva Sans Bold"/>
                        </a:rPr>
                        <a:t>FY26 (USD)</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DE59"/>
                    </a:solidFill>
                  </a:tcPr>
                </a:tc>
                <a:extLst>
                  <a:ext uri="{0D108BD9-81ED-4DB2-BD59-A6C34878D82A}">
                    <a16:rowId xmlns:a16="http://schemas.microsoft.com/office/drawing/2014/main" val="10000"/>
                  </a:ext>
                </a:extLst>
              </a:tr>
              <a:tr h="842962">
                <a:tc>
                  <a:txBody>
                    <a:bodyPr/>
                    <a:lstStyle/>
                    <a:p>
                      <a:pPr algn="l">
                        <a:lnSpc>
                          <a:spcPts val="2940"/>
                        </a:lnSpc>
                        <a:defRPr/>
                      </a:pPr>
                      <a:r>
                        <a:rPr lang="en-US" sz="2100">
                          <a:solidFill>
                            <a:srgbClr val="000000"/>
                          </a:solidFill>
                          <a:latin typeface="Canva Sans Bold"/>
                        </a:rPr>
                        <a:t>Subscription Revenue </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DE59"/>
                    </a:solidFill>
                  </a:tcPr>
                </a:tc>
                <a:tc>
                  <a:txBody>
                    <a:bodyPr/>
                    <a:lstStyle/>
                    <a:p>
                      <a:pPr algn="ctr">
                        <a:lnSpc>
                          <a:spcPts val="2940"/>
                        </a:lnSpc>
                        <a:defRPr/>
                      </a:pPr>
                      <a:r>
                        <a:rPr lang="en-US" sz="2100">
                          <a:solidFill>
                            <a:srgbClr val="000000"/>
                          </a:solidFill>
                          <a:latin typeface="Canva Sans"/>
                        </a:rPr>
                        <a:t>-2,400,000</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DE59"/>
                    </a:solidFill>
                  </a:tcPr>
                </a:tc>
                <a:tc>
                  <a:txBody>
                    <a:bodyPr/>
                    <a:lstStyle/>
                    <a:p>
                      <a:pPr algn="ctr">
                        <a:lnSpc>
                          <a:spcPts val="2940"/>
                        </a:lnSpc>
                        <a:defRPr/>
                      </a:pPr>
                      <a:r>
                        <a:rPr lang="en-US" sz="2100">
                          <a:solidFill>
                            <a:srgbClr val="000000"/>
                          </a:solidFill>
                          <a:latin typeface="Canva Sans"/>
                        </a:rPr>
                        <a:t>10,500,000</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DE59"/>
                    </a:solidFill>
                  </a:tcPr>
                </a:tc>
                <a:tc>
                  <a:txBody>
                    <a:bodyPr/>
                    <a:lstStyle/>
                    <a:p>
                      <a:pPr algn="ctr">
                        <a:lnSpc>
                          <a:spcPts val="2940"/>
                        </a:lnSpc>
                        <a:defRPr/>
                      </a:pPr>
                      <a:r>
                        <a:rPr lang="en-US" sz="2100">
                          <a:solidFill>
                            <a:srgbClr val="000000"/>
                          </a:solidFill>
                          <a:latin typeface="Canva Sans"/>
                        </a:rPr>
                        <a:t>20,00,000</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DE59"/>
                    </a:solidFill>
                  </a:tcPr>
                </a:tc>
                <a:extLst>
                  <a:ext uri="{0D108BD9-81ED-4DB2-BD59-A6C34878D82A}">
                    <a16:rowId xmlns:a16="http://schemas.microsoft.com/office/drawing/2014/main" val="10001"/>
                  </a:ext>
                </a:extLst>
              </a:tr>
              <a:tr h="842962">
                <a:tc>
                  <a:txBody>
                    <a:bodyPr/>
                    <a:lstStyle/>
                    <a:p>
                      <a:pPr algn="l">
                        <a:lnSpc>
                          <a:spcPts val="2940"/>
                        </a:lnSpc>
                        <a:defRPr/>
                      </a:pPr>
                      <a:r>
                        <a:rPr lang="en-US" sz="2100">
                          <a:solidFill>
                            <a:srgbClr val="000000"/>
                          </a:solidFill>
                          <a:latin typeface="Canva Sans"/>
                        </a:rPr>
                        <a:t>No. of Users</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DE59"/>
                    </a:solidFill>
                  </a:tcPr>
                </a:tc>
                <a:tc>
                  <a:txBody>
                    <a:bodyPr/>
                    <a:lstStyle/>
                    <a:p>
                      <a:pPr algn="ctr">
                        <a:lnSpc>
                          <a:spcPts val="2940"/>
                        </a:lnSpc>
                        <a:defRPr/>
                      </a:pPr>
                      <a:r>
                        <a:rPr lang="en-US" sz="2100">
                          <a:solidFill>
                            <a:srgbClr val="000000"/>
                          </a:solidFill>
                          <a:latin typeface="Canva Sans"/>
                        </a:rPr>
                        <a:t>100,000</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DE59"/>
                    </a:solidFill>
                  </a:tcPr>
                </a:tc>
                <a:tc>
                  <a:txBody>
                    <a:bodyPr/>
                    <a:lstStyle/>
                    <a:p>
                      <a:pPr algn="ctr">
                        <a:lnSpc>
                          <a:spcPts val="2940"/>
                        </a:lnSpc>
                        <a:defRPr/>
                      </a:pPr>
                      <a:r>
                        <a:rPr lang="en-US" sz="2100">
                          <a:solidFill>
                            <a:srgbClr val="000000"/>
                          </a:solidFill>
                          <a:latin typeface="Canva Sans"/>
                        </a:rPr>
                        <a:t>300,000</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DE59"/>
                    </a:solidFill>
                  </a:tcPr>
                </a:tc>
                <a:tc>
                  <a:txBody>
                    <a:bodyPr/>
                    <a:lstStyle/>
                    <a:p>
                      <a:pPr algn="ctr">
                        <a:lnSpc>
                          <a:spcPts val="2940"/>
                        </a:lnSpc>
                        <a:defRPr/>
                      </a:pPr>
                      <a:r>
                        <a:rPr lang="en-US" sz="2100">
                          <a:solidFill>
                            <a:srgbClr val="000000"/>
                          </a:solidFill>
                          <a:latin typeface="Canva Sans"/>
                        </a:rPr>
                        <a:t>600,000</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DE59"/>
                    </a:solidFill>
                  </a:tcPr>
                </a:tc>
                <a:extLst>
                  <a:ext uri="{0D108BD9-81ED-4DB2-BD59-A6C34878D82A}">
                    <a16:rowId xmlns:a16="http://schemas.microsoft.com/office/drawing/2014/main" val="10002"/>
                  </a:ext>
                </a:extLst>
              </a:tr>
              <a:tr h="842962">
                <a:tc gridSpan="4">
                  <a:txBody>
                    <a:bodyPr/>
                    <a:lstStyle/>
                    <a:p>
                      <a:pPr algn="l">
                        <a:lnSpc>
                          <a:spcPts val="2940"/>
                        </a:lnSpc>
                        <a:defRPr/>
                      </a:pPr>
                      <a:r>
                        <a:rPr lang="en-US" sz="2100">
                          <a:solidFill>
                            <a:srgbClr val="000000"/>
                          </a:solidFill>
                          <a:latin typeface="Canva Sans Bold"/>
                        </a:rPr>
                        <a:t>Commission Revenue</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DE59"/>
                    </a:solidFill>
                  </a:tcPr>
                </a:tc>
                <a:tc hMerge="1">
                  <a:txBody>
                    <a:bodyPr/>
                    <a:lstStyle/>
                    <a:p>
                      <a:pPr algn="l">
                        <a:lnSpc>
                          <a:spcPts val="2940"/>
                        </a:lnSpc>
                        <a:defRPr/>
                      </a:pPr>
                      <a:r>
                        <a:rPr lang="en-US" sz="2100">
                          <a:solidFill>
                            <a:srgbClr val="000000"/>
                          </a:solidFill>
                          <a:latin typeface="Canva Sans Bold"/>
                        </a:rPr>
                        <a:t>Commission Revenue</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DE59"/>
                    </a:solidFill>
                  </a:tcPr>
                </a:tc>
                <a:tc hMerge="1">
                  <a:txBody>
                    <a:bodyPr/>
                    <a:lstStyle/>
                    <a:p>
                      <a:pPr algn="l">
                        <a:lnSpc>
                          <a:spcPts val="2940"/>
                        </a:lnSpc>
                        <a:defRPr/>
                      </a:pPr>
                      <a:r>
                        <a:rPr lang="en-US" sz="2100">
                          <a:solidFill>
                            <a:srgbClr val="000000"/>
                          </a:solidFill>
                          <a:latin typeface="Canva Sans Bold"/>
                        </a:rPr>
                        <a:t>Commission Revenue</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DE59"/>
                    </a:solidFill>
                  </a:tcPr>
                </a:tc>
                <a:tc hMerge="1">
                  <a:txBody>
                    <a:bodyPr/>
                    <a:lstStyle/>
                    <a:p>
                      <a:pPr algn="l">
                        <a:lnSpc>
                          <a:spcPts val="2940"/>
                        </a:lnSpc>
                        <a:defRPr/>
                      </a:pPr>
                      <a:r>
                        <a:rPr lang="en-US" sz="2100">
                          <a:solidFill>
                            <a:srgbClr val="000000"/>
                          </a:solidFill>
                          <a:latin typeface="Canva Sans Bold"/>
                        </a:rPr>
                        <a:t>Commission Revenue</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DE59"/>
                    </a:solidFill>
                  </a:tcPr>
                </a:tc>
                <a:extLst>
                  <a:ext uri="{0D108BD9-81ED-4DB2-BD59-A6C34878D82A}">
                    <a16:rowId xmlns:a16="http://schemas.microsoft.com/office/drawing/2014/main" val="10003"/>
                  </a:ext>
                </a:extLst>
              </a:tr>
              <a:tr h="842962">
                <a:tc>
                  <a:txBody>
                    <a:bodyPr/>
                    <a:lstStyle/>
                    <a:p>
                      <a:pPr algn="l">
                        <a:lnSpc>
                          <a:spcPts val="2940"/>
                        </a:lnSpc>
                        <a:defRPr/>
                      </a:pPr>
                      <a:r>
                        <a:rPr lang="en-US" sz="2100">
                          <a:solidFill>
                            <a:srgbClr val="000000"/>
                          </a:solidFill>
                          <a:latin typeface="Canva Sans"/>
                        </a:rPr>
                        <a:t>Vendors</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DE59"/>
                    </a:solidFill>
                  </a:tcPr>
                </a:tc>
                <a:tc>
                  <a:txBody>
                    <a:bodyPr/>
                    <a:lstStyle/>
                    <a:p>
                      <a:pPr algn="ctr">
                        <a:lnSpc>
                          <a:spcPts val="2940"/>
                        </a:lnSpc>
                        <a:defRPr/>
                      </a:pPr>
                      <a:r>
                        <a:rPr lang="en-US" sz="2100">
                          <a:solidFill>
                            <a:srgbClr val="000000"/>
                          </a:solidFill>
                          <a:latin typeface="Canva Sans"/>
                        </a:rPr>
                        <a:t>-523,000</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DE59"/>
                    </a:solidFill>
                  </a:tcPr>
                </a:tc>
                <a:tc>
                  <a:txBody>
                    <a:bodyPr/>
                    <a:lstStyle/>
                    <a:p>
                      <a:pPr algn="ctr">
                        <a:lnSpc>
                          <a:spcPts val="2940"/>
                        </a:lnSpc>
                        <a:defRPr/>
                      </a:pPr>
                      <a:r>
                        <a:rPr lang="en-US" sz="2100">
                          <a:solidFill>
                            <a:srgbClr val="000000"/>
                          </a:solidFill>
                          <a:latin typeface="Canva Sans"/>
                        </a:rPr>
                        <a:t>750,000</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DE59"/>
                    </a:solidFill>
                  </a:tcPr>
                </a:tc>
                <a:tc>
                  <a:txBody>
                    <a:bodyPr/>
                    <a:lstStyle/>
                    <a:p>
                      <a:pPr algn="ctr">
                        <a:lnSpc>
                          <a:spcPts val="2940"/>
                        </a:lnSpc>
                        <a:defRPr/>
                      </a:pPr>
                      <a:r>
                        <a:rPr lang="en-US" sz="2100">
                          <a:solidFill>
                            <a:srgbClr val="000000"/>
                          </a:solidFill>
                          <a:latin typeface="Canva Sans"/>
                        </a:rPr>
                        <a:t>1,000,000</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DE59"/>
                    </a:solidFill>
                  </a:tcPr>
                </a:tc>
                <a:extLst>
                  <a:ext uri="{0D108BD9-81ED-4DB2-BD59-A6C34878D82A}">
                    <a16:rowId xmlns:a16="http://schemas.microsoft.com/office/drawing/2014/main" val="10004"/>
                  </a:ext>
                </a:extLst>
              </a:tr>
              <a:tr h="842962">
                <a:tc gridSpan="4">
                  <a:txBody>
                    <a:bodyPr/>
                    <a:lstStyle/>
                    <a:p>
                      <a:pPr algn="l">
                        <a:lnSpc>
                          <a:spcPts val="2940"/>
                        </a:lnSpc>
                        <a:defRPr/>
                      </a:pPr>
                      <a:r>
                        <a:rPr lang="en-US" sz="2100">
                          <a:solidFill>
                            <a:srgbClr val="000000"/>
                          </a:solidFill>
                          <a:latin typeface="Canva Sans Bold"/>
                        </a:rPr>
                        <a:t>Advertising Revenue</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DE59"/>
                    </a:solidFill>
                  </a:tcPr>
                </a:tc>
                <a:tc hMerge="1">
                  <a:txBody>
                    <a:bodyPr/>
                    <a:lstStyle/>
                    <a:p>
                      <a:pPr algn="l">
                        <a:lnSpc>
                          <a:spcPts val="2940"/>
                        </a:lnSpc>
                        <a:defRPr/>
                      </a:pPr>
                      <a:r>
                        <a:rPr lang="en-US" sz="2100">
                          <a:solidFill>
                            <a:srgbClr val="000000"/>
                          </a:solidFill>
                          <a:latin typeface="Canva Sans Bold"/>
                        </a:rPr>
                        <a:t>Advertising Revenue</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DE59"/>
                    </a:solidFill>
                  </a:tcPr>
                </a:tc>
                <a:tc hMerge="1">
                  <a:txBody>
                    <a:bodyPr/>
                    <a:lstStyle/>
                    <a:p>
                      <a:pPr algn="l">
                        <a:lnSpc>
                          <a:spcPts val="2940"/>
                        </a:lnSpc>
                        <a:defRPr/>
                      </a:pPr>
                      <a:r>
                        <a:rPr lang="en-US" sz="2100">
                          <a:solidFill>
                            <a:srgbClr val="000000"/>
                          </a:solidFill>
                          <a:latin typeface="Canva Sans Bold"/>
                        </a:rPr>
                        <a:t>Advertising Revenue</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DE59"/>
                    </a:solidFill>
                  </a:tcPr>
                </a:tc>
                <a:tc hMerge="1">
                  <a:txBody>
                    <a:bodyPr/>
                    <a:lstStyle/>
                    <a:p>
                      <a:pPr algn="l">
                        <a:lnSpc>
                          <a:spcPts val="2940"/>
                        </a:lnSpc>
                        <a:defRPr/>
                      </a:pPr>
                      <a:r>
                        <a:rPr lang="en-US" sz="2100">
                          <a:solidFill>
                            <a:srgbClr val="000000"/>
                          </a:solidFill>
                          <a:latin typeface="Canva Sans Bold"/>
                        </a:rPr>
                        <a:t>Advertising Revenue</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DE59"/>
                    </a:solidFill>
                  </a:tcPr>
                </a:tc>
                <a:extLst>
                  <a:ext uri="{0D108BD9-81ED-4DB2-BD59-A6C34878D82A}">
                    <a16:rowId xmlns:a16="http://schemas.microsoft.com/office/drawing/2014/main" val="10005"/>
                  </a:ext>
                </a:extLst>
              </a:tr>
              <a:tr h="842962">
                <a:tc>
                  <a:txBody>
                    <a:bodyPr/>
                    <a:lstStyle/>
                    <a:p>
                      <a:pPr algn="l">
                        <a:lnSpc>
                          <a:spcPts val="2940"/>
                        </a:lnSpc>
                        <a:defRPr/>
                      </a:pPr>
                      <a:r>
                        <a:rPr lang="en-US" sz="2100">
                          <a:solidFill>
                            <a:srgbClr val="000000"/>
                          </a:solidFill>
                          <a:latin typeface="Canva Sans"/>
                        </a:rPr>
                        <a:t>Clicked Based</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DE59"/>
                    </a:solidFill>
                  </a:tcPr>
                </a:tc>
                <a:tc>
                  <a:txBody>
                    <a:bodyPr/>
                    <a:lstStyle/>
                    <a:p>
                      <a:pPr algn="ctr">
                        <a:lnSpc>
                          <a:spcPts val="2940"/>
                        </a:lnSpc>
                        <a:defRPr/>
                      </a:pPr>
                      <a:r>
                        <a:rPr lang="en-US" sz="2100">
                          <a:solidFill>
                            <a:srgbClr val="000000"/>
                          </a:solidFill>
                          <a:latin typeface="Canva Sans"/>
                        </a:rPr>
                        <a:t>-10,000</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DE59"/>
                    </a:solidFill>
                  </a:tcPr>
                </a:tc>
                <a:tc>
                  <a:txBody>
                    <a:bodyPr/>
                    <a:lstStyle/>
                    <a:p>
                      <a:pPr algn="ctr">
                        <a:lnSpc>
                          <a:spcPts val="2940"/>
                        </a:lnSpc>
                        <a:defRPr/>
                      </a:pPr>
                      <a:r>
                        <a:rPr lang="en-US" sz="2100">
                          <a:solidFill>
                            <a:srgbClr val="000000"/>
                          </a:solidFill>
                          <a:latin typeface="Canva Sans"/>
                        </a:rPr>
                        <a:t>19,999.99</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DE59"/>
                    </a:solidFill>
                  </a:tcPr>
                </a:tc>
                <a:tc>
                  <a:txBody>
                    <a:bodyPr/>
                    <a:lstStyle/>
                    <a:p>
                      <a:pPr algn="ctr">
                        <a:lnSpc>
                          <a:spcPts val="2940"/>
                        </a:lnSpc>
                        <a:defRPr/>
                      </a:pPr>
                      <a:r>
                        <a:rPr lang="en-US" sz="2100">
                          <a:solidFill>
                            <a:srgbClr val="000000"/>
                          </a:solidFill>
                          <a:latin typeface="Canva Sans"/>
                        </a:rPr>
                        <a:t>35,000</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DE59"/>
                    </a:solidFill>
                  </a:tcPr>
                </a:tc>
                <a:extLst>
                  <a:ext uri="{0D108BD9-81ED-4DB2-BD59-A6C34878D82A}">
                    <a16:rowId xmlns:a16="http://schemas.microsoft.com/office/drawing/2014/main" val="10006"/>
                  </a:ext>
                </a:extLst>
              </a:tr>
              <a:tr h="842962">
                <a:tc>
                  <a:txBody>
                    <a:bodyPr/>
                    <a:lstStyle/>
                    <a:p>
                      <a:pPr algn="l">
                        <a:lnSpc>
                          <a:spcPts val="2940"/>
                        </a:lnSpc>
                        <a:defRPr/>
                      </a:pPr>
                      <a:r>
                        <a:rPr lang="en-US" sz="2100">
                          <a:solidFill>
                            <a:srgbClr val="000000"/>
                          </a:solidFill>
                          <a:latin typeface="Canva Sans Bold"/>
                        </a:rPr>
                        <a:t>Total Revenue</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DE59"/>
                    </a:solidFill>
                  </a:tcPr>
                </a:tc>
                <a:tc>
                  <a:txBody>
                    <a:bodyPr/>
                    <a:lstStyle/>
                    <a:p>
                      <a:pPr algn="ctr">
                        <a:lnSpc>
                          <a:spcPts val="2940"/>
                        </a:lnSpc>
                        <a:defRPr/>
                      </a:pPr>
                      <a:r>
                        <a:rPr lang="en-US" sz="2100">
                          <a:solidFill>
                            <a:srgbClr val="000000"/>
                          </a:solidFill>
                          <a:latin typeface="Canva Sans"/>
                        </a:rPr>
                        <a:t>2,933,000</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DE59"/>
                    </a:solidFill>
                  </a:tcPr>
                </a:tc>
                <a:tc>
                  <a:txBody>
                    <a:bodyPr/>
                    <a:lstStyle/>
                    <a:p>
                      <a:pPr algn="ctr">
                        <a:lnSpc>
                          <a:spcPts val="2940"/>
                        </a:lnSpc>
                        <a:defRPr/>
                      </a:pPr>
                      <a:r>
                        <a:rPr lang="en-US" sz="2100">
                          <a:solidFill>
                            <a:srgbClr val="000000"/>
                          </a:solidFill>
                          <a:latin typeface="Canva Sans"/>
                        </a:rPr>
                        <a:t>11,269,999.99</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DE59"/>
                    </a:solidFill>
                  </a:tcPr>
                </a:tc>
                <a:tc>
                  <a:txBody>
                    <a:bodyPr/>
                    <a:lstStyle/>
                    <a:p>
                      <a:pPr algn="ctr">
                        <a:lnSpc>
                          <a:spcPts val="2940"/>
                        </a:lnSpc>
                        <a:defRPr/>
                      </a:pPr>
                      <a:r>
                        <a:rPr lang="en-US" sz="2100">
                          <a:solidFill>
                            <a:srgbClr val="000000"/>
                          </a:solidFill>
                          <a:latin typeface="Canva Sans"/>
                        </a:rPr>
                        <a:t>21,035,000</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DE59"/>
                    </a:solidFill>
                  </a:tcPr>
                </a:tc>
                <a:extLst>
                  <a:ext uri="{0D108BD9-81ED-4DB2-BD59-A6C34878D82A}">
                    <a16:rowId xmlns:a16="http://schemas.microsoft.com/office/drawing/2014/main" val="10007"/>
                  </a:ext>
                </a:extLst>
              </a:tr>
            </a:tbl>
          </a:graphicData>
        </a:graphic>
      </p:graphicFrame>
      <p:sp>
        <p:nvSpPr>
          <p:cNvPr id="5" name="TextBox 5"/>
          <p:cNvSpPr txBox="1"/>
          <p:nvPr/>
        </p:nvSpPr>
        <p:spPr>
          <a:xfrm>
            <a:off x="557045" y="205028"/>
            <a:ext cx="10847758" cy="1226058"/>
          </a:xfrm>
          <a:prstGeom prst="rect">
            <a:avLst/>
          </a:prstGeom>
        </p:spPr>
        <p:txBody>
          <a:bodyPr lIns="0" tIns="0" rIns="0" bIns="0" rtlCol="0" anchor="t">
            <a:spAutoFit/>
          </a:bodyPr>
          <a:lstStyle/>
          <a:p>
            <a:pPr algn="r">
              <a:lnSpc>
                <a:spcPts val="9935"/>
              </a:lnSpc>
            </a:pPr>
            <a:r>
              <a:rPr lang="en-US" sz="7200" spc="705">
                <a:solidFill>
                  <a:srgbClr val="231F20"/>
                </a:solidFill>
                <a:latin typeface="Oswald Bold"/>
              </a:rPr>
              <a:t>SALES STRATEGY - ROI</a:t>
            </a:r>
          </a:p>
        </p:txBody>
      </p:sp>
      <p:sp>
        <p:nvSpPr>
          <p:cNvPr id="6" name="TextBox 6"/>
          <p:cNvSpPr txBox="1"/>
          <p:nvPr/>
        </p:nvSpPr>
        <p:spPr>
          <a:xfrm>
            <a:off x="875922" y="1373936"/>
            <a:ext cx="16230600" cy="2359646"/>
          </a:xfrm>
          <a:prstGeom prst="rect">
            <a:avLst/>
          </a:prstGeom>
        </p:spPr>
        <p:txBody>
          <a:bodyPr lIns="0" tIns="0" rIns="0" bIns="0" rtlCol="0" anchor="t">
            <a:spAutoFit/>
          </a:bodyPr>
          <a:lstStyle/>
          <a:p>
            <a:pPr>
              <a:lnSpc>
                <a:spcPts val="3775"/>
              </a:lnSpc>
            </a:pPr>
            <a:endParaRPr/>
          </a:p>
          <a:p>
            <a:pPr>
              <a:lnSpc>
                <a:spcPts val="3775"/>
              </a:lnSpc>
            </a:pPr>
            <a:r>
              <a:rPr lang="en-US" sz="2696">
                <a:solidFill>
                  <a:srgbClr val="231F20"/>
                </a:solidFill>
                <a:latin typeface="Canva Sans"/>
              </a:rPr>
              <a:t>The global artificial intelligence (AI) market size is expected to hit around USD 2,575.16 billion by 2032 as compared to USD  454.12 billion in 2022. </a:t>
            </a:r>
          </a:p>
          <a:p>
            <a:pPr>
              <a:lnSpc>
                <a:spcPts val="3775"/>
              </a:lnSpc>
            </a:pPr>
            <a:endParaRPr lang="en-US" sz="2696">
              <a:solidFill>
                <a:srgbClr val="231F20"/>
              </a:solidFill>
              <a:latin typeface="Canva Sans"/>
            </a:endParaRPr>
          </a:p>
          <a:p>
            <a:pPr>
              <a:lnSpc>
                <a:spcPts val="3775"/>
              </a:lnSpc>
            </a:pPr>
            <a:endParaRPr lang="en-US" sz="2696">
              <a:solidFill>
                <a:srgbClr val="231F20"/>
              </a:solidFill>
              <a:latin typeface="Canva Sans"/>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sp>
        <p:nvSpPr>
          <p:cNvPr id="2" name="Freeform 2"/>
          <p:cNvSpPr/>
          <p:nvPr/>
        </p:nvSpPr>
        <p:spPr>
          <a:xfrm rot="7659121">
            <a:off x="-6924282" y="6640503"/>
            <a:ext cx="7629294" cy="7828566"/>
          </a:xfrm>
          <a:custGeom>
            <a:avLst/>
            <a:gdLst/>
            <a:ahLst/>
            <a:cxnLst/>
            <a:rect l="l" t="t" r="r" b="b"/>
            <a:pathLst>
              <a:path w="7629294" h="7828566">
                <a:moveTo>
                  <a:pt x="0" y="0"/>
                </a:moveTo>
                <a:lnTo>
                  <a:pt x="7629294" y="0"/>
                </a:lnTo>
                <a:lnTo>
                  <a:pt x="7629294" y="7828567"/>
                </a:lnTo>
                <a:lnTo>
                  <a:pt x="0" y="782856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2016048">
            <a:off x="12243487" y="-1005305"/>
            <a:ext cx="10749463" cy="2687366"/>
          </a:xfrm>
          <a:custGeom>
            <a:avLst/>
            <a:gdLst/>
            <a:ahLst/>
            <a:cxnLst/>
            <a:rect l="l" t="t" r="r" b="b"/>
            <a:pathLst>
              <a:path w="10749463" h="2687366">
                <a:moveTo>
                  <a:pt x="0" y="0"/>
                </a:moveTo>
                <a:lnTo>
                  <a:pt x="10749463" y="0"/>
                </a:lnTo>
                <a:lnTo>
                  <a:pt x="10749463" y="2687365"/>
                </a:lnTo>
                <a:lnTo>
                  <a:pt x="0" y="268736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9360693" y="2848660"/>
            <a:ext cx="8759695" cy="5382275"/>
          </a:xfrm>
          <a:custGeom>
            <a:avLst/>
            <a:gdLst/>
            <a:ahLst/>
            <a:cxnLst/>
            <a:rect l="l" t="t" r="r" b="b"/>
            <a:pathLst>
              <a:path w="8759695" h="5382275">
                <a:moveTo>
                  <a:pt x="0" y="0"/>
                </a:moveTo>
                <a:lnTo>
                  <a:pt x="8759694" y="0"/>
                </a:lnTo>
                <a:lnTo>
                  <a:pt x="8759694" y="5382275"/>
                </a:lnTo>
                <a:lnTo>
                  <a:pt x="0" y="5382275"/>
                </a:lnTo>
                <a:lnTo>
                  <a:pt x="0" y="0"/>
                </a:lnTo>
                <a:close/>
              </a:path>
            </a:pathLst>
          </a:custGeom>
          <a:blipFill>
            <a:blip r:embed="rId6"/>
            <a:stretch>
              <a:fillRect l="-1735" t="-599" r="-4340" b="-599"/>
            </a:stretch>
          </a:blipFill>
        </p:spPr>
      </p:sp>
      <p:sp>
        <p:nvSpPr>
          <p:cNvPr id="5" name="Freeform 5"/>
          <p:cNvSpPr/>
          <p:nvPr/>
        </p:nvSpPr>
        <p:spPr>
          <a:xfrm>
            <a:off x="143724" y="2962326"/>
            <a:ext cx="9000276" cy="5268609"/>
          </a:xfrm>
          <a:custGeom>
            <a:avLst/>
            <a:gdLst/>
            <a:ahLst/>
            <a:cxnLst/>
            <a:rect l="l" t="t" r="r" b="b"/>
            <a:pathLst>
              <a:path w="9000276" h="5268609">
                <a:moveTo>
                  <a:pt x="0" y="0"/>
                </a:moveTo>
                <a:lnTo>
                  <a:pt x="9000276" y="0"/>
                </a:lnTo>
                <a:lnTo>
                  <a:pt x="9000276" y="5268609"/>
                </a:lnTo>
                <a:lnTo>
                  <a:pt x="0" y="5268609"/>
                </a:lnTo>
                <a:lnTo>
                  <a:pt x="0" y="0"/>
                </a:lnTo>
                <a:close/>
              </a:path>
            </a:pathLst>
          </a:custGeom>
          <a:blipFill>
            <a:blip r:embed="rId7"/>
            <a:stretch>
              <a:fillRect/>
            </a:stretch>
          </a:blipFill>
        </p:spPr>
      </p:sp>
      <p:sp>
        <p:nvSpPr>
          <p:cNvPr id="6" name="TextBox 6"/>
          <p:cNvSpPr txBox="1"/>
          <p:nvPr/>
        </p:nvSpPr>
        <p:spPr>
          <a:xfrm>
            <a:off x="1702880" y="205028"/>
            <a:ext cx="9396367" cy="1226058"/>
          </a:xfrm>
          <a:prstGeom prst="rect">
            <a:avLst/>
          </a:prstGeom>
        </p:spPr>
        <p:txBody>
          <a:bodyPr lIns="0" tIns="0" rIns="0" bIns="0" rtlCol="0" anchor="t">
            <a:spAutoFit/>
          </a:bodyPr>
          <a:lstStyle/>
          <a:p>
            <a:pPr algn="r">
              <a:lnSpc>
                <a:spcPts val="9935"/>
              </a:lnSpc>
            </a:pPr>
            <a:r>
              <a:rPr lang="en-US" sz="7200" spc="705">
                <a:solidFill>
                  <a:srgbClr val="231F20"/>
                </a:solidFill>
                <a:latin typeface="Oswald Bold"/>
              </a:rPr>
              <a:t>SALES ROI- J CURVE</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sp>
        <p:nvSpPr>
          <p:cNvPr id="2" name="TextBox 2"/>
          <p:cNvSpPr txBox="1"/>
          <p:nvPr/>
        </p:nvSpPr>
        <p:spPr>
          <a:xfrm>
            <a:off x="861385" y="504825"/>
            <a:ext cx="14234171" cy="1047750"/>
          </a:xfrm>
          <a:prstGeom prst="rect">
            <a:avLst/>
          </a:prstGeom>
        </p:spPr>
        <p:txBody>
          <a:bodyPr lIns="0" tIns="0" rIns="0" bIns="0" rtlCol="0" anchor="t">
            <a:spAutoFit/>
          </a:bodyPr>
          <a:lstStyle/>
          <a:p>
            <a:pPr marL="0" lvl="0" indent="0" algn="ctr">
              <a:lnSpc>
                <a:spcPts val="8292"/>
              </a:lnSpc>
              <a:spcBef>
                <a:spcPct val="0"/>
              </a:spcBef>
            </a:pPr>
            <a:r>
              <a:rPr lang="en-US" sz="6910">
                <a:solidFill>
                  <a:srgbClr val="000000"/>
                </a:solidFill>
                <a:latin typeface="Oswald Bold"/>
              </a:rPr>
              <a:t>AFTERMARKET SALES: BUSINESS MODEL</a:t>
            </a:r>
          </a:p>
        </p:txBody>
      </p:sp>
      <p:graphicFrame>
        <p:nvGraphicFramePr>
          <p:cNvPr id="3" name="Table 3"/>
          <p:cNvGraphicFramePr>
            <a:graphicFrameLocks noGrp="1"/>
          </p:cNvGraphicFramePr>
          <p:nvPr/>
        </p:nvGraphicFramePr>
        <p:xfrm>
          <a:off x="1320415" y="1552575"/>
          <a:ext cx="15647170" cy="8420100"/>
        </p:xfrm>
        <a:graphic>
          <a:graphicData uri="http://schemas.openxmlformats.org/drawingml/2006/table">
            <a:tbl>
              <a:tblPr/>
              <a:tblGrid>
                <a:gridCol w="5080095">
                  <a:extLst>
                    <a:ext uri="{9D8B030D-6E8A-4147-A177-3AD203B41FA5}">
                      <a16:colId xmlns:a16="http://schemas.microsoft.com/office/drawing/2014/main" val="20000"/>
                    </a:ext>
                  </a:extLst>
                </a:gridCol>
                <a:gridCol w="2283740">
                  <a:extLst>
                    <a:ext uri="{9D8B030D-6E8A-4147-A177-3AD203B41FA5}">
                      <a16:colId xmlns:a16="http://schemas.microsoft.com/office/drawing/2014/main" val="20001"/>
                    </a:ext>
                  </a:extLst>
                </a:gridCol>
                <a:gridCol w="3233446">
                  <a:extLst>
                    <a:ext uri="{9D8B030D-6E8A-4147-A177-3AD203B41FA5}">
                      <a16:colId xmlns:a16="http://schemas.microsoft.com/office/drawing/2014/main" val="20002"/>
                    </a:ext>
                  </a:extLst>
                </a:gridCol>
                <a:gridCol w="5049889">
                  <a:extLst>
                    <a:ext uri="{9D8B030D-6E8A-4147-A177-3AD203B41FA5}">
                      <a16:colId xmlns:a16="http://schemas.microsoft.com/office/drawing/2014/main" val="20003"/>
                    </a:ext>
                  </a:extLst>
                </a:gridCol>
              </a:tblGrid>
              <a:tr h="842010">
                <a:tc>
                  <a:txBody>
                    <a:bodyPr/>
                    <a:lstStyle/>
                    <a:p>
                      <a:pPr algn="ctr">
                        <a:lnSpc>
                          <a:spcPts val="2940"/>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DE59"/>
                    </a:solidFill>
                  </a:tcPr>
                </a:tc>
                <a:tc>
                  <a:txBody>
                    <a:bodyPr/>
                    <a:lstStyle/>
                    <a:p>
                      <a:pPr algn="ctr">
                        <a:lnSpc>
                          <a:spcPts val="2940"/>
                        </a:lnSpc>
                        <a:defRPr/>
                      </a:pPr>
                      <a:r>
                        <a:rPr lang="en-US" sz="2100">
                          <a:solidFill>
                            <a:srgbClr val="231F20"/>
                          </a:solidFill>
                          <a:latin typeface="Canva Sans Bold"/>
                        </a:rPr>
                        <a:t>FY 25(USD)</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DE59"/>
                    </a:solidFill>
                  </a:tcPr>
                </a:tc>
                <a:tc>
                  <a:txBody>
                    <a:bodyPr/>
                    <a:lstStyle/>
                    <a:p>
                      <a:pPr algn="ctr">
                        <a:lnSpc>
                          <a:spcPts val="2940"/>
                        </a:lnSpc>
                        <a:defRPr/>
                      </a:pPr>
                      <a:r>
                        <a:rPr lang="en-US" sz="2100">
                          <a:solidFill>
                            <a:srgbClr val="000000"/>
                          </a:solidFill>
                          <a:latin typeface="Canva Sans Bold"/>
                        </a:rPr>
                        <a:t>FY 26(USD)</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DE59"/>
                    </a:solidFill>
                  </a:tcPr>
                </a:tc>
                <a:tc>
                  <a:txBody>
                    <a:bodyPr/>
                    <a:lstStyle/>
                    <a:p>
                      <a:pPr algn="ctr">
                        <a:lnSpc>
                          <a:spcPts val="2940"/>
                        </a:lnSpc>
                        <a:defRPr/>
                      </a:pPr>
                      <a:r>
                        <a:rPr lang="en-US" sz="2100">
                          <a:solidFill>
                            <a:srgbClr val="000000"/>
                          </a:solidFill>
                          <a:latin typeface="Canva Sans Bold"/>
                        </a:rPr>
                        <a:t>FY 27(USD)</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DE59"/>
                    </a:solidFill>
                  </a:tcPr>
                </a:tc>
                <a:extLst>
                  <a:ext uri="{0D108BD9-81ED-4DB2-BD59-A6C34878D82A}">
                    <a16:rowId xmlns:a16="http://schemas.microsoft.com/office/drawing/2014/main" val="10000"/>
                  </a:ext>
                </a:extLst>
              </a:tr>
              <a:tr h="842010">
                <a:tc>
                  <a:txBody>
                    <a:bodyPr/>
                    <a:lstStyle/>
                    <a:p>
                      <a:pPr algn="l">
                        <a:lnSpc>
                          <a:spcPts val="2940"/>
                        </a:lnSpc>
                        <a:defRPr/>
                      </a:pPr>
                      <a:r>
                        <a:rPr lang="en-US" sz="2100">
                          <a:solidFill>
                            <a:srgbClr val="000000"/>
                          </a:solidFill>
                          <a:latin typeface="Canva Sans Bold"/>
                        </a:rPr>
                        <a:t>Premium Subscription (Influencers)</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DE59"/>
                    </a:solidFill>
                  </a:tcPr>
                </a:tc>
                <a:tc>
                  <a:txBody>
                    <a:bodyPr/>
                    <a:lstStyle/>
                    <a:p>
                      <a:pPr algn="ctr">
                        <a:lnSpc>
                          <a:spcPts val="2940"/>
                        </a:lnSpc>
                        <a:defRPr/>
                      </a:pPr>
                      <a:r>
                        <a:rPr lang="en-US" sz="2100">
                          <a:solidFill>
                            <a:srgbClr val="000000"/>
                          </a:solidFill>
                          <a:latin typeface="Canva Sans"/>
                        </a:rPr>
                        <a:t>900,000</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DE59"/>
                    </a:solidFill>
                  </a:tcPr>
                </a:tc>
                <a:tc>
                  <a:txBody>
                    <a:bodyPr/>
                    <a:lstStyle/>
                    <a:p>
                      <a:pPr algn="ctr">
                        <a:lnSpc>
                          <a:spcPts val="2940"/>
                        </a:lnSpc>
                        <a:defRPr/>
                      </a:pPr>
                      <a:r>
                        <a:rPr lang="en-US" sz="2100">
                          <a:solidFill>
                            <a:srgbClr val="000000"/>
                          </a:solidFill>
                          <a:latin typeface="Canva Sans"/>
                        </a:rPr>
                        <a:t>2,000,000</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DE59"/>
                    </a:solidFill>
                  </a:tcPr>
                </a:tc>
                <a:tc>
                  <a:txBody>
                    <a:bodyPr/>
                    <a:lstStyle/>
                    <a:p>
                      <a:pPr algn="ctr">
                        <a:lnSpc>
                          <a:spcPts val="2940"/>
                        </a:lnSpc>
                        <a:defRPr/>
                      </a:pPr>
                      <a:r>
                        <a:rPr lang="en-US" sz="2100">
                          <a:solidFill>
                            <a:srgbClr val="000000"/>
                          </a:solidFill>
                          <a:latin typeface="Canva Sans"/>
                        </a:rPr>
                        <a:t>3,500,000</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DE59"/>
                    </a:solidFill>
                  </a:tcPr>
                </a:tc>
                <a:extLst>
                  <a:ext uri="{0D108BD9-81ED-4DB2-BD59-A6C34878D82A}">
                    <a16:rowId xmlns:a16="http://schemas.microsoft.com/office/drawing/2014/main" val="10001"/>
                  </a:ext>
                </a:extLst>
              </a:tr>
              <a:tr h="842010">
                <a:tc>
                  <a:txBody>
                    <a:bodyPr/>
                    <a:lstStyle/>
                    <a:p>
                      <a:pPr algn="l">
                        <a:lnSpc>
                          <a:spcPts val="2940"/>
                        </a:lnSpc>
                        <a:defRPr/>
                      </a:pPr>
                      <a:r>
                        <a:rPr lang="en-US" sz="2100">
                          <a:solidFill>
                            <a:srgbClr val="000000"/>
                          </a:solidFill>
                          <a:latin typeface="Canva Sans"/>
                        </a:rPr>
                        <a:t>No. of Users</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DE59"/>
                    </a:solidFill>
                  </a:tcPr>
                </a:tc>
                <a:tc>
                  <a:txBody>
                    <a:bodyPr/>
                    <a:lstStyle/>
                    <a:p>
                      <a:pPr algn="ctr">
                        <a:lnSpc>
                          <a:spcPts val="2940"/>
                        </a:lnSpc>
                        <a:defRPr/>
                      </a:pPr>
                      <a:r>
                        <a:rPr lang="en-US" sz="2100">
                          <a:solidFill>
                            <a:srgbClr val="000000"/>
                          </a:solidFill>
                          <a:latin typeface="Canva Sans"/>
                        </a:rPr>
                        <a:t>9,000</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DE59"/>
                    </a:solidFill>
                  </a:tcPr>
                </a:tc>
                <a:tc>
                  <a:txBody>
                    <a:bodyPr/>
                    <a:lstStyle/>
                    <a:p>
                      <a:pPr algn="ctr">
                        <a:lnSpc>
                          <a:spcPts val="2940"/>
                        </a:lnSpc>
                        <a:defRPr/>
                      </a:pPr>
                      <a:r>
                        <a:rPr lang="en-US" sz="2100">
                          <a:solidFill>
                            <a:srgbClr val="000000"/>
                          </a:solidFill>
                          <a:latin typeface="Canva Sans"/>
                        </a:rPr>
                        <a:t>20,000</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DE59"/>
                    </a:solidFill>
                  </a:tcPr>
                </a:tc>
                <a:tc>
                  <a:txBody>
                    <a:bodyPr/>
                    <a:lstStyle/>
                    <a:p>
                      <a:pPr algn="ctr">
                        <a:lnSpc>
                          <a:spcPts val="2940"/>
                        </a:lnSpc>
                        <a:defRPr/>
                      </a:pPr>
                      <a:r>
                        <a:rPr lang="en-US" sz="2100">
                          <a:solidFill>
                            <a:srgbClr val="000000"/>
                          </a:solidFill>
                          <a:latin typeface="Canva Sans"/>
                        </a:rPr>
                        <a:t>35,000</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DE59"/>
                    </a:solidFill>
                  </a:tcPr>
                </a:tc>
                <a:extLst>
                  <a:ext uri="{0D108BD9-81ED-4DB2-BD59-A6C34878D82A}">
                    <a16:rowId xmlns:a16="http://schemas.microsoft.com/office/drawing/2014/main" val="10002"/>
                  </a:ext>
                </a:extLst>
              </a:tr>
              <a:tr h="842010">
                <a:tc>
                  <a:txBody>
                    <a:bodyPr/>
                    <a:lstStyle/>
                    <a:p>
                      <a:pPr algn="l">
                        <a:lnSpc>
                          <a:spcPts val="2940"/>
                        </a:lnSpc>
                        <a:defRPr/>
                      </a:pPr>
                      <a:r>
                        <a:rPr lang="en-US" sz="2100">
                          <a:solidFill>
                            <a:srgbClr val="000000"/>
                          </a:solidFill>
                          <a:latin typeface="Canva Sans Bold"/>
                        </a:rPr>
                        <a:t>Subscription Revenue </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DE59"/>
                    </a:solidFill>
                  </a:tcPr>
                </a:tc>
                <a:tc>
                  <a:txBody>
                    <a:bodyPr/>
                    <a:lstStyle/>
                    <a:p>
                      <a:pPr algn="ctr">
                        <a:lnSpc>
                          <a:spcPts val="2940"/>
                        </a:lnSpc>
                        <a:defRPr/>
                      </a:pPr>
                      <a:r>
                        <a:rPr lang="en-US" sz="2100">
                          <a:solidFill>
                            <a:srgbClr val="000000"/>
                          </a:solidFill>
                          <a:latin typeface="Canva Sans"/>
                        </a:rPr>
                        <a:t>2,400,000</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DE59"/>
                    </a:solidFill>
                  </a:tcPr>
                </a:tc>
                <a:tc>
                  <a:txBody>
                    <a:bodyPr/>
                    <a:lstStyle/>
                    <a:p>
                      <a:pPr algn="ctr">
                        <a:lnSpc>
                          <a:spcPts val="2940"/>
                        </a:lnSpc>
                        <a:defRPr/>
                      </a:pPr>
                      <a:r>
                        <a:rPr lang="en-US" sz="2100">
                          <a:solidFill>
                            <a:srgbClr val="000000"/>
                          </a:solidFill>
                          <a:latin typeface="Canva Sans"/>
                        </a:rPr>
                        <a:t>7,200,000</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DE59"/>
                    </a:solidFill>
                  </a:tcPr>
                </a:tc>
                <a:tc>
                  <a:txBody>
                    <a:bodyPr/>
                    <a:lstStyle/>
                    <a:p>
                      <a:pPr algn="ctr">
                        <a:lnSpc>
                          <a:spcPts val="2940"/>
                        </a:lnSpc>
                        <a:defRPr/>
                      </a:pPr>
                      <a:r>
                        <a:rPr lang="en-US" sz="2100">
                          <a:solidFill>
                            <a:srgbClr val="000000"/>
                          </a:solidFill>
                          <a:latin typeface="Canva Sans"/>
                        </a:rPr>
                        <a:t>14,400,000</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DE59"/>
                    </a:solidFill>
                  </a:tcPr>
                </a:tc>
                <a:extLst>
                  <a:ext uri="{0D108BD9-81ED-4DB2-BD59-A6C34878D82A}">
                    <a16:rowId xmlns:a16="http://schemas.microsoft.com/office/drawing/2014/main" val="10003"/>
                  </a:ext>
                </a:extLst>
              </a:tr>
              <a:tr h="842010">
                <a:tc>
                  <a:txBody>
                    <a:bodyPr/>
                    <a:lstStyle/>
                    <a:p>
                      <a:pPr algn="l">
                        <a:lnSpc>
                          <a:spcPts val="2940"/>
                        </a:lnSpc>
                        <a:defRPr/>
                      </a:pPr>
                      <a:r>
                        <a:rPr lang="en-US" sz="2100">
                          <a:solidFill>
                            <a:srgbClr val="000000"/>
                          </a:solidFill>
                          <a:latin typeface="Canva Sans"/>
                        </a:rPr>
                        <a:t>No. of Users</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DE59"/>
                    </a:solidFill>
                  </a:tcPr>
                </a:tc>
                <a:tc>
                  <a:txBody>
                    <a:bodyPr/>
                    <a:lstStyle/>
                    <a:p>
                      <a:pPr algn="ctr">
                        <a:lnSpc>
                          <a:spcPts val="2940"/>
                        </a:lnSpc>
                        <a:defRPr/>
                      </a:pPr>
                      <a:r>
                        <a:rPr lang="en-US" sz="2100">
                          <a:solidFill>
                            <a:srgbClr val="000000"/>
                          </a:solidFill>
                          <a:latin typeface="Canva Sans"/>
                        </a:rPr>
                        <a:t>100,000</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DE59"/>
                    </a:solidFill>
                  </a:tcPr>
                </a:tc>
                <a:tc>
                  <a:txBody>
                    <a:bodyPr/>
                    <a:lstStyle/>
                    <a:p>
                      <a:pPr algn="ctr">
                        <a:lnSpc>
                          <a:spcPts val="2940"/>
                        </a:lnSpc>
                        <a:defRPr/>
                      </a:pPr>
                      <a:r>
                        <a:rPr lang="en-US" sz="2100">
                          <a:solidFill>
                            <a:srgbClr val="000000"/>
                          </a:solidFill>
                          <a:latin typeface="Canva Sans"/>
                        </a:rPr>
                        <a:t>300,000</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DE59"/>
                    </a:solidFill>
                  </a:tcPr>
                </a:tc>
                <a:tc>
                  <a:txBody>
                    <a:bodyPr/>
                    <a:lstStyle/>
                    <a:p>
                      <a:pPr algn="ctr">
                        <a:lnSpc>
                          <a:spcPts val="2940"/>
                        </a:lnSpc>
                        <a:defRPr/>
                      </a:pPr>
                      <a:r>
                        <a:rPr lang="en-US" sz="2100">
                          <a:solidFill>
                            <a:srgbClr val="000000"/>
                          </a:solidFill>
                          <a:latin typeface="Canva Sans"/>
                        </a:rPr>
                        <a:t>600,000</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DE59"/>
                    </a:solidFill>
                  </a:tcPr>
                </a:tc>
                <a:extLst>
                  <a:ext uri="{0D108BD9-81ED-4DB2-BD59-A6C34878D82A}">
                    <a16:rowId xmlns:a16="http://schemas.microsoft.com/office/drawing/2014/main" val="10004"/>
                  </a:ext>
                </a:extLst>
              </a:tr>
              <a:tr h="842010">
                <a:tc gridSpan="4">
                  <a:txBody>
                    <a:bodyPr/>
                    <a:lstStyle/>
                    <a:p>
                      <a:pPr algn="l">
                        <a:lnSpc>
                          <a:spcPts val="2940"/>
                        </a:lnSpc>
                        <a:defRPr/>
                      </a:pPr>
                      <a:r>
                        <a:rPr lang="en-US" sz="2100">
                          <a:solidFill>
                            <a:srgbClr val="000000"/>
                          </a:solidFill>
                          <a:latin typeface="Canva Sans Bold"/>
                        </a:rPr>
                        <a:t>Commission Revenue</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DE59"/>
                    </a:solidFill>
                  </a:tcPr>
                </a:tc>
                <a:tc hMerge="1">
                  <a:txBody>
                    <a:bodyPr/>
                    <a:lstStyle/>
                    <a:p>
                      <a:pPr algn="l">
                        <a:lnSpc>
                          <a:spcPts val="2940"/>
                        </a:lnSpc>
                        <a:defRPr/>
                      </a:pPr>
                      <a:r>
                        <a:rPr lang="en-US" sz="2100">
                          <a:solidFill>
                            <a:srgbClr val="000000"/>
                          </a:solidFill>
                          <a:latin typeface="Canva Sans Bold"/>
                        </a:rPr>
                        <a:t>Commission Revenue</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DE59"/>
                    </a:solidFill>
                  </a:tcPr>
                </a:tc>
                <a:tc hMerge="1">
                  <a:txBody>
                    <a:bodyPr/>
                    <a:lstStyle/>
                    <a:p>
                      <a:pPr algn="l">
                        <a:lnSpc>
                          <a:spcPts val="2940"/>
                        </a:lnSpc>
                        <a:defRPr/>
                      </a:pPr>
                      <a:r>
                        <a:rPr lang="en-US" sz="2100">
                          <a:solidFill>
                            <a:srgbClr val="000000"/>
                          </a:solidFill>
                          <a:latin typeface="Canva Sans Bold"/>
                        </a:rPr>
                        <a:t>Commission Revenue</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DE59"/>
                    </a:solidFill>
                  </a:tcPr>
                </a:tc>
                <a:tc hMerge="1">
                  <a:txBody>
                    <a:bodyPr/>
                    <a:lstStyle/>
                    <a:p>
                      <a:pPr algn="l">
                        <a:lnSpc>
                          <a:spcPts val="2940"/>
                        </a:lnSpc>
                        <a:defRPr/>
                      </a:pPr>
                      <a:r>
                        <a:rPr lang="en-US" sz="2100">
                          <a:solidFill>
                            <a:srgbClr val="000000"/>
                          </a:solidFill>
                          <a:latin typeface="Canva Sans Bold"/>
                        </a:rPr>
                        <a:t>Commission Revenue</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DE59"/>
                    </a:solidFill>
                  </a:tcPr>
                </a:tc>
                <a:extLst>
                  <a:ext uri="{0D108BD9-81ED-4DB2-BD59-A6C34878D82A}">
                    <a16:rowId xmlns:a16="http://schemas.microsoft.com/office/drawing/2014/main" val="10005"/>
                  </a:ext>
                </a:extLst>
              </a:tr>
              <a:tr h="842010">
                <a:tc>
                  <a:txBody>
                    <a:bodyPr/>
                    <a:lstStyle/>
                    <a:p>
                      <a:pPr algn="l">
                        <a:lnSpc>
                          <a:spcPts val="2940"/>
                        </a:lnSpc>
                        <a:defRPr/>
                      </a:pPr>
                      <a:r>
                        <a:rPr lang="en-US" sz="2100">
                          <a:solidFill>
                            <a:srgbClr val="000000"/>
                          </a:solidFill>
                          <a:latin typeface="Canva Sans"/>
                        </a:rPr>
                        <a:t>Vendors</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DE59"/>
                    </a:solidFill>
                  </a:tcPr>
                </a:tc>
                <a:tc>
                  <a:txBody>
                    <a:bodyPr/>
                    <a:lstStyle/>
                    <a:p>
                      <a:pPr algn="ctr">
                        <a:lnSpc>
                          <a:spcPts val="2940"/>
                        </a:lnSpc>
                        <a:defRPr/>
                      </a:pPr>
                      <a:r>
                        <a:rPr lang="en-US" sz="2100">
                          <a:solidFill>
                            <a:srgbClr val="000000"/>
                          </a:solidFill>
                          <a:latin typeface="Canva Sans"/>
                        </a:rPr>
                        <a:t>500,000</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DE59"/>
                    </a:solidFill>
                  </a:tcPr>
                </a:tc>
                <a:tc>
                  <a:txBody>
                    <a:bodyPr/>
                    <a:lstStyle/>
                    <a:p>
                      <a:pPr algn="ctr">
                        <a:lnSpc>
                          <a:spcPts val="2940"/>
                        </a:lnSpc>
                        <a:defRPr/>
                      </a:pPr>
                      <a:r>
                        <a:rPr lang="en-US" sz="2100">
                          <a:solidFill>
                            <a:srgbClr val="000000"/>
                          </a:solidFill>
                          <a:latin typeface="Canva Sans"/>
                        </a:rPr>
                        <a:t>800,000</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DE59"/>
                    </a:solidFill>
                  </a:tcPr>
                </a:tc>
                <a:tc>
                  <a:txBody>
                    <a:bodyPr/>
                    <a:lstStyle/>
                    <a:p>
                      <a:pPr algn="ctr">
                        <a:lnSpc>
                          <a:spcPts val="2940"/>
                        </a:lnSpc>
                        <a:defRPr/>
                      </a:pPr>
                      <a:r>
                        <a:rPr lang="en-US" sz="2100">
                          <a:solidFill>
                            <a:srgbClr val="000000"/>
                          </a:solidFill>
                          <a:latin typeface="Canva Sans"/>
                        </a:rPr>
                        <a:t>1,000,000</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DE59"/>
                    </a:solidFill>
                  </a:tcPr>
                </a:tc>
                <a:extLst>
                  <a:ext uri="{0D108BD9-81ED-4DB2-BD59-A6C34878D82A}">
                    <a16:rowId xmlns:a16="http://schemas.microsoft.com/office/drawing/2014/main" val="10006"/>
                  </a:ext>
                </a:extLst>
              </a:tr>
              <a:tr h="842010">
                <a:tc gridSpan="4">
                  <a:txBody>
                    <a:bodyPr/>
                    <a:lstStyle/>
                    <a:p>
                      <a:pPr algn="l">
                        <a:lnSpc>
                          <a:spcPts val="2940"/>
                        </a:lnSpc>
                        <a:defRPr/>
                      </a:pPr>
                      <a:r>
                        <a:rPr lang="en-US" sz="2100">
                          <a:solidFill>
                            <a:srgbClr val="000000"/>
                          </a:solidFill>
                          <a:latin typeface="Canva Sans Bold"/>
                        </a:rPr>
                        <a:t>Advertising Revenue</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DE59"/>
                    </a:solidFill>
                  </a:tcPr>
                </a:tc>
                <a:tc hMerge="1">
                  <a:txBody>
                    <a:bodyPr/>
                    <a:lstStyle/>
                    <a:p>
                      <a:pPr algn="l">
                        <a:lnSpc>
                          <a:spcPts val="2940"/>
                        </a:lnSpc>
                        <a:defRPr/>
                      </a:pPr>
                      <a:r>
                        <a:rPr lang="en-US" sz="2100">
                          <a:solidFill>
                            <a:srgbClr val="000000"/>
                          </a:solidFill>
                          <a:latin typeface="Canva Sans Bold"/>
                        </a:rPr>
                        <a:t>Advertising Revenue</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DE59"/>
                    </a:solidFill>
                  </a:tcPr>
                </a:tc>
                <a:tc hMerge="1">
                  <a:txBody>
                    <a:bodyPr/>
                    <a:lstStyle/>
                    <a:p>
                      <a:pPr algn="l">
                        <a:lnSpc>
                          <a:spcPts val="2940"/>
                        </a:lnSpc>
                        <a:defRPr/>
                      </a:pPr>
                      <a:r>
                        <a:rPr lang="en-US" sz="2100">
                          <a:solidFill>
                            <a:srgbClr val="000000"/>
                          </a:solidFill>
                          <a:latin typeface="Canva Sans Bold"/>
                        </a:rPr>
                        <a:t>Advertising Revenue</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DE59"/>
                    </a:solidFill>
                  </a:tcPr>
                </a:tc>
                <a:tc hMerge="1">
                  <a:txBody>
                    <a:bodyPr/>
                    <a:lstStyle/>
                    <a:p>
                      <a:pPr algn="l">
                        <a:lnSpc>
                          <a:spcPts val="2940"/>
                        </a:lnSpc>
                        <a:defRPr/>
                      </a:pPr>
                      <a:r>
                        <a:rPr lang="en-US" sz="2100">
                          <a:solidFill>
                            <a:srgbClr val="000000"/>
                          </a:solidFill>
                          <a:latin typeface="Canva Sans Bold"/>
                        </a:rPr>
                        <a:t>Advertising Revenue</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DE59"/>
                    </a:solidFill>
                  </a:tcPr>
                </a:tc>
                <a:extLst>
                  <a:ext uri="{0D108BD9-81ED-4DB2-BD59-A6C34878D82A}">
                    <a16:rowId xmlns:a16="http://schemas.microsoft.com/office/drawing/2014/main" val="10007"/>
                  </a:ext>
                </a:extLst>
              </a:tr>
              <a:tr h="842010">
                <a:tc>
                  <a:txBody>
                    <a:bodyPr/>
                    <a:lstStyle/>
                    <a:p>
                      <a:pPr algn="l">
                        <a:lnSpc>
                          <a:spcPts val="2940"/>
                        </a:lnSpc>
                        <a:defRPr/>
                      </a:pPr>
                      <a:r>
                        <a:rPr lang="en-US" sz="2100">
                          <a:solidFill>
                            <a:srgbClr val="000000"/>
                          </a:solidFill>
                          <a:latin typeface="Canva Sans"/>
                        </a:rPr>
                        <a:t>Clicked Based</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DE59"/>
                    </a:solidFill>
                  </a:tcPr>
                </a:tc>
                <a:tc>
                  <a:txBody>
                    <a:bodyPr/>
                    <a:lstStyle/>
                    <a:p>
                      <a:pPr algn="ctr">
                        <a:lnSpc>
                          <a:spcPts val="2940"/>
                        </a:lnSpc>
                        <a:defRPr/>
                      </a:pPr>
                      <a:r>
                        <a:rPr lang="en-US" sz="2100">
                          <a:solidFill>
                            <a:srgbClr val="000000"/>
                          </a:solidFill>
                          <a:latin typeface="Canva Sans"/>
                        </a:rPr>
                        <a:t>20,000</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DE59"/>
                    </a:solidFill>
                  </a:tcPr>
                </a:tc>
                <a:tc>
                  <a:txBody>
                    <a:bodyPr/>
                    <a:lstStyle/>
                    <a:p>
                      <a:pPr algn="ctr">
                        <a:lnSpc>
                          <a:spcPts val="2940"/>
                        </a:lnSpc>
                        <a:defRPr/>
                      </a:pPr>
                      <a:r>
                        <a:rPr lang="en-US" sz="2100">
                          <a:solidFill>
                            <a:srgbClr val="000000"/>
                          </a:solidFill>
                          <a:latin typeface="Canva Sans"/>
                        </a:rPr>
                        <a:t>35,000</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DE59"/>
                    </a:solidFill>
                  </a:tcPr>
                </a:tc>
                <a:tc>
                  <a:txBody>
                    <a:bodyPr/>
                    <a:lstStyle/>
                    <a:p>
                      <a:pPr algn="ctr">
                        <a:lnSpc>
                          <a:spcPts val="2940"/>
                        </a:lnSpc>
                        <a:defRPr/>
                      </a:pPr>
                      <a:r>
                        <a:rPr lang="en-US" sz="2100">
                          <a:solidFill>
                            <a:srgbClr val="000000"/>
                          </a:solidFill>
                          <a:latin typeface="Canva Sans"/>
                        </a:rPr>
                        <a:t>50,000</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DE59"/>
                    </a:solidFill>
                  </a:tcPr>
                </a:tc>
                <a:extLst>
                  <a:ext uri="{0D108BD9-81ED-4DB2-BD59-A6C34878D82A}">
                    <a16:rowId xmlns:a16="http://schemas.microsoft.com/office/drawing/2014/main" val="10008"/>
                  </a:ext>
                </a:extLst>
              </a:tr>
              <a:tr h="842010">
                <a:tc>
                  <a:txBody>
                    <a:bodyPr/>
                    <a:lstStyle/>
                    <a:p>
                      <a:pPr algn="l">
                        <a:lnSpc>
                          <a:spcPts val="2940"/>
                        </a:lnSpc>
                        <a:defRPr/>
                      </a:pPr>
                      <a:r>
                        <a:rPr lang="en-US" sz="2100">
                          <a:solidFill>
                            <a:srgbClr val="000000"/>
                          </a:solidFill>
                          <a:latin typeface="Canva Sans Bold"/>
                        </a:rPr>
                        <a:t>Total Revenue</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DE59"/>
                    </a:solidFill>
                  </a:tcPr>
                </a:tc>
                <a:tc>
                  <a:txBody>
                    <a:bodyPr/>
                    <a:lstStyle/>
                    <a:p>
                      <a:pPr algn="ctr">
                        <a:lnSpc>
                          <a:spcPts val="2940"/>
                        </a:lnSpc>
                        <a:defRPr/>
                      </a:pPr>
                      <a:r>
                        <a:rPr lang="en-US" sz="2100">
                          <a:solidFill>
                            <a:srgbClr val="000000"/>
                          </a:solidFill>
                          <a:latin typeface="Canva Sans"/>
                        </a:rPr>
                        <a:t>4,545,000</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DE59"/>
                    </a:solidFill>
                  </a:tcPr>
                </a:tc>
                <a:tc>
                  <a:txBody>
                    <a:bodyPr/>
                    <a:lstStyle/>
                    <a:p>
                      <a:pPr algn="ctr">
                        <a:lnSpc>
                          <a:spcPts val="2940"/>
                        </a:lnSpc>
                        <a:defRPr/>
                      </a:pPr>
                      <a:r>
                        <a:rPr lang="en-US" sz="2100">
                          <a:solidFill>
                            <a:srgbClr val="000000"/>
                          </a:solidFill>
                          <a:latin typeface="Canva Sans"/>
                        </a:rPr>
                        <a:t>15,545,000</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DE59"/>
                    </a:solidFill>
                  </a:tcPr>
                </a:tc>
                <a:tc>
                  <a:txBody>
                    <a:bodyPr/>
                    <a:lstStyle/>
                    <a:p>
                      <a:pPr algn="ctr">
                        <a:lnSpc>
                          <a:spcPts val="2940"/>
                        </a:lnSpc>
                        <a:defRPr/>
                      </a:pPr>
                      <a:r>
                        <a:rPr lang="en-US" sz="2100">
                          <a:solidFill>
                            <a:srgbClr val="000000"/>
                          </a:solidFill>
                          <a:latin typeface="Canva Sans"/>
                        </a:rPr>
                        <a:t>30,810,000</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DE59"/>
                    </a:solidFill>
                  </a:tcPr>
                </a:tc>
                <a:extLst>
                  <a:ext uri="{0D108BD9-81ED-4DB2-BD59-A6C34878D82A}">
                    <a16:rowId xmlns:a16="http://schemas.microsoft.com/office/drawing/2014/main" val="10009"/>
                  </a:ext>
                </a:extLst>
              </a:tr>
            </a:tbl>
          </a:graphicData>
        </a:graphic>
      </p:graphicFrame>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sp>
        <p:nvSpPr>
          <p:cNvPr id="2" name="Freeform 2"/>
          <p:cNvSpPr/>
          <p:nvPr/>
        </p:nvSpPr>
        <p:spPr>
          <a:xfrm>
            <a:off x="9626309" y="1899226"/>
            <a:ext cx="8268705" cy="4348392"/>
          </a:xfrm>
          <a:custGeom>
            <a:avLst/>
            <a:gdLst/>
            <a:ahLst/>
            <a:cxnLst/>
            <a:rect l="l" t="t" r="r" b="b"/>
            <a:pathLst>
              <a:path w="8268705" h="4348392">
                <a:moveTo>
                  <a:pt x="0" y="0"/>
                </a:moveTo>
                <a:lnTo>
                  <a:pt x="8268705" y="0"/>
                </a:lnTo>
                <a:lnTo>
                  <a:pt x="8268705" y="4348392"/>
                </a:lnTo>
                <a:lnTo>
                  <a:pt x="0" y="4348392"/>
                </a:lnTo>
                <a:lnTo>
                  <a:pt x="0" y="0"/>
                </a:lnTo>
                <a:close/>
              </a:path>
            </a:pathLst>
          </a:custGeom>
          <a:blipFill>
            <a:blip r:embed="rId2"/>
            <a:stretch>
              <a:fillRect/>
            </a:stretch>
          </a:blipFill>
        </p:spPr>
      </p:sp>
      <p:sp>
        <p:nvSpPr>
          <p:cNvPr id="3" name="Freeform 3"/>
          <p:cNvSpPr/>
          <p:nvPr/>
        </p:nvSpPr>
        <p:spPr>
          <a:xfrm>
            <a:off x="660938" y="2048587"/>
            <a:ext cx="8483062" cy="4134537"/>
          </a:xfrm>
          <a:custGeom>
            <a:avLst/>
            <a:gdLst/>
            <a:ahLst/>
            <a:cxnLst/>
            <a:rect l="l" t="t" r="r" b="b"/>
            <a:pathLst>
              <a:path w="8483062" h="4134537">
                <a:moveTo>
                  <a:pt x="0" y="0"/>
                </a:moveTo>
                <a:lnTo>
                  <a:pt x="8483062" y="0"/>
                </a:lnTo>
                <a:lnTo>
                  <a:pt x="8483062" y="4134537"/>
                </a:lnTo>
                <a:lnTo>
                  <a:pt x="0" y="4134537"/>
                </a:lnTo>
                <a:lnTo>
                  <a:pt x="0" y="0"/>
                </a:lnTo>
                <a:close/>
              </a:path>
            </a:pathLst>
          </a:custGeom>
          <a:blipFill>
            <a:blip r:embed="rId3"/>
            <a:stretch>
              <a:fillRect/>
            </a:stretch>
          </a:blipFill>
        </p:spPr>
      </p:sp>
      <p:sp>
        <p:nvSpPr>
          <p:cNvPr id="4" name="TextBox 4"/>
          <p:cNvSpPr txBox="1"/>
          <p:nvPr/>
        </p:nvSpPr>
        <p:spPr>
          <a:xfrm>
            <a:off x="1338823" y="271478"/>
            <a:ext cx="10040294" cy="757222"/>
          </a:xfrm>
          <a:prstGeom prst="rect">
            <a:avLst/>
          </a:prstGeom>
        </p:spPr>
        <p:txBody>
          <a:bodyPr lIns="0" tIns="0" rIns="0" bIns="0" rtlCol="0" anchor="t">
            <a:spAutoFit/>
          </a:bodyPr>
          <a:lstStyle/>
          <a:p>
            <a:pPr marL="0" lvl="0" indent="0" algn="l">
              <a:lnSpc>
                <a:spcPts val="5962"/>
              </a:lnSpc>
              <a:spcBef>
                <a:spcPct val="0"/>
              </a:spcBef>
            </a:pPr>
            <a:r>
              <a:rPr lang="en-US" sz="4968">
                <a:solidFill>
                  <a:srgbClr val="000000"/>
                </a:solidFill>
                <a:latin typeface="Canva Sans Bold"/>
              </a:rPr>
              <a:t>Aftermarket revenue breakdown</a:t>
            </a:r>
          </a:p>
        </p:txBody>
      </p:sp>
      <p:sp>
        <p:nvSpPr>
          <p:cNvPr id="5" name="TextBox 5"/>
          <p:cNvSpPr txBox="1"/>
          <p:nvPr/>
        </p:nvSpPr>
        <p:spPr>
          <a:xfrm>
            <a:off x="2248133" y="6903250"/>
            <a:ext cx="5997267" cy="549132"/>
          </a:xfrm>
          <a:prstGeom prst="rect">
            <a:avLst/>
          </a:prstGeom>
        </p:spPr>
        <p:txBody>
          <a:bodyPr lIns="0" tIns="0" rIns="0" bIns="0" rtlCol="0" anchor="t">
            <a:spAutoFit/>
          </a:bodyPr>
          <a:lstStyle/>
          <a:p>
            <a:pPr marL="372520" lvl="1" indent="-186260">
              <a:lnSpc>
                <a:spcPts val="2243"/>
              </a:lnSpc>
              <a:buFont typeface="Arial"/>
              <a:buChar char="•"/>
            </a:pPr>
            <a:r>
              <a:rPr lang="en-US" sz="1725">
                <a:solidFill>
                  <a:srgbClr val="000000"/>
                </a:solidFill>
                <a:latin typeface="Canva Sans"/>
              </a:rPr>
              <a:t>From 2025 to 2027, our income from the Aftermarket </a:t>
            </a:r>
          </a:p>
          <a:p>
            <a:pPr>
              <a:lnSpc>
                <a:spcPts val="2243"/>
              </a:lnSpc>
            </a:pPr>
            <a:r>
              <a:rPr lang="en-US" sz="1725">
                <a:solidFill>
                  <a:srgbClr val="000000"/>
                </a:solidFill>
                <a:latin typeface="Canva Sans"/>
              </a:rPr>
              <a:t>       approach increased 3X, while profits increased 7X.</a:t>
            </a:r>
          </a:p>
        </p:txBody>
      </p:sp>
      <p:sp>
        <p:nvSpPr>
          <p:cNvPr id="6" name="TextBox 6"/>
          <p:cNvSpPr txBox="1"/>
          <p:nvPr/>
        </p:nvSpPr>
        <p:spPr>
          <a:xfrm>
            <a:off x="2248133" y="7563201"/>
            <a:ext cx="5745008" cy="2410568"/>
          </a:xfrm>
          <a:prstGeom prst="rect">
            <a:avLst/>
          </a:prstGeom>
        </p:spPr>
        <p:txBody>
          <a:bodyPr lIns="0" tIns="0" rIns="0" bIns="0" rtlCol="0" anchor="t">
            <a:spAutoFit/>
          </a:bodyPr>
          <a:lstStyle/>
          <a:p>
            <a:pPr marL="359142" lvl="1" indent="-179571">
              <a:lnSpc>
                <a:spcPts val="2461"/>
              </a:lnSpc>
              <a:buFont typeface="Arial"/>
              <a:buChar char="•"/>
            </a:pPr>
            <a:r>
              <a:rPr lang="en-US" sz="1663">
                <a:solidFill>
                  <a:srgbClr val="000000"/>
                </a:solidFill>
                <a:latin typeface="Canva Sans"/>
              </a:rPr>
              <a:t>This involves scaling operations, improving customer support, and managing infrastructure efficiently to accommodate increased user demand.</a:t>
            </a:r>
          </a:p>
          <a:p>
            <a:pPr marL="359142" lvl="1" indent="-179571">
              <a:lnSpc>
                <a:spcPts val="2461"/>
              </a:lnSpc>
              <a:buFont typeface="Arial"/>
              <a:buChar char="•"/>
            </a:pPr>
            <a:r>
              <a:rPr lang="en-US" sz="1663">
                <a:solidFill>
                  <a:srgbClr val="000000"/>
                </a:solidFill>
                <a:latin typeface="Canva Sans"/>
              </a:rPr>
              <a:t>It's a crucial period where the startup shifts its focus from development and launch to sustaining and growing the business.</a:t>
            </a:r>
          </a:p>
          <a:p>
            <a:pPr>
              <a:lnSpc>
                <a:spcPts val="2162"/>
              </a:lnSpc>
            </a:pPr>
            <a:endParaRPr lang="en-US" sz="1663">
              <a:solidFill>
                <a:srgbClr val="000000"/>
              </a:solidFill>
              <a:latin typeface="Canva Sans"/>
            </a:endParaRPr>
          </a:p>
          <a:p>
            <a:pPr>
              <a:lnSpc>
                <a:spcPts val="2162"/>
              </a:lnSpc>
            </a:pPr>
            <a:endParaRPr lang="en-US" sz="1663">
              <a:solidFill>
                <a:srgbClr val="000000"/>
              </a:solidFill>
              <a:latin typeface="Canva Sans"/>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sp>
        <p:nvSpPr>
          <p:cNvPr id="2" name="Freeform 2"/>
          <p:cNvSpPr/>
          <p:nvPr/>
        </p:nvSpPr>
        <p:spPr>
          <a:xfrm rot="887923">
            <a:off x="-4305123" y="9547346"/>
            <a:ext cx="13977230" cy="14342307"/>
          </a:xfrm>
          <a:custGeom>
            <a:avLst/>
            <a:gdLst/>
            <a:ahLst/>
            <a:cxnLst/>
            <a:rect l="l" t="t" r="r" b="b"/>
            <a:pathLst>
              <a:path w="13977230" h="14342307">
                <a:moveTo>
                  <a:pt x="0" y="0"/>
                </a:moveTo>
                <a:lnTo>
                  <a:pt x="13977230" y="0"/>
                </a:lnTo>
                <a:lnTo>
                  <a:pt x="13977230" y="14342307"/>
                </a:lnTo>
                <a:lnTo>
                  <a:pt x="0" y="1434230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887923">
            <a:off x="13231407" y="-4632943"/>
            <a:ext cx="7032580" cy="7216267"/>
          </a:xfrm>
          <a:custGeom>
            <a:avLst/>
            <a:gdLst/>
            <a:ahLst/>
            <a:cxnLst/>
            <a:rect l="l" t="t" r="r" b="b"/>
            <a:pathLst>
              <a:path w="7032580" h="7216267">
                <a:moveTo>
                  <a:pt x="0" y="0"/>
                </a:moveTo>
                <a:lnTo>
                  <a:pt x="7032580" y="0"/>
                </a:lnTo>
                <a:lnTo>
                  <a:pt x="7032580" y="7216267"/>
                </a:lnTo>
                <a:lnTo>
                  <a:pt x="0" y="721626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4" name="Group 4"/>
          <p:cNvGrpSpPr/>
          <p:nvPr/>
        </p:nvGrpSpPr>
        <p:grpSpPr>
          <a:xfrm>
            <a:off x="16333169" y="8069439"/>
            <a:ext cx="2094695" cy="2377721"/>
            <a:chOff x="0" y="0"/>
            <a:chExt cx="551689" cy="626231"/>
          </a:xfrm>
        </p:grpSpPr>
        <p:sp>
          <p:nvSpPr>
            <p:cNvPr id="5" name="Freeform 5"/>
            <p:cNvSpPr/>
            <p:nvPr/>
          </p:nvSpPr>
          <p:spPr>
            <a:xfrm>
              <a:off x="0" y="0"/>
              <a:ext cx="551689" cy="626231"/>
            </a:xfrm>
            <a:custGeom>
              <a:avLst/>
              <a:gdLst/>
              <a:ahLst/>
              <a:cxnLst/>
              <a:rect l="l" t="t" r="r" b="b"/>
              <a:pathLst>
                <a:path w="551689" h="626231">
                  <a:moveTo>
                    <a:pt x="0" y="0"/>
                  </a:moveTo>
                  <a:lnTo>
                    <a:pt x="551689" y="0"/>
                  </a:lnTo>
                  <a:lnTo>
                    <a:pt x="551689" y="626231"/>
                  </a:lnTo>
                  <a:lnTo>
                    <a:pt x="0" y="626231"/>
                  </a:lnTo>
                  <a:close/>
                </a:path>
              </a:pathLst>
            </a:custGeom>
            <a:solidFill>
              <a:srgbClr val="CCCCCC"/>
            </a:solidFill>
          </p:spPr>
        </p:sp>
        <p:sp>
          <p:nvSpPr>
            <p:cNvPr id="6" name="TextBox 6"/>
            <p:cNvSpPr txBox="1"/>
            <p:nvPr/>
          </p:nvSpPr>
          <p:spPr>
            <a:xfrm>
              <a:off x="0" y="-19050"/>
              <a:ext cx="551689" cy="645281"/>
            </a:xfrm>
            <a:prstGeom prst="rect">
              <a:avLst/>
            </a:prstGeom>
          </p:spPr>
          <p:txBody>
            <a:bodyPr lIns="50800" tIns="50800" rIns="50800" bIns="50800" rtlCol="0" anchor="ctr"/>
            <a:lstStyle/>
            <a:p>
              <a:pPr algn="ctr">
                <a:lnSpc>
                  <a:spcPts val="2859"/>
                </a:lnSpc>
              </a:pPr>
              <a:endParaRPr/>
            </a:p>
          </p:txBody>
        </p:sp>
      </p:grpSp>
      <p:grpSp>
        <p:nvGrpSpPr>
          <p:cNvPr id="7" name="Group 7"/>
          <p:cNvGrpSpPr/>
          <p:nvPr/>
        </p:nvGrpSpPr>
        <p:grpSpPr>
          <a:xfrm>
            <a:off x="-224419" y="-1349021"/>
            <a:ext cx="2094695" cy="2377721"/>
            <a:chOff x="0" y="0"/>
            <a:chExt cx="551689" cy="626231"/>
          </a:xfrm>
        </p:grpSpPr>
        <p:sp>
          <p:nvSpPr>
            <p:cNvPr id="8" name="Freeform 8"/>
            <p:cNvSpPr/>
            <p:nvPr/>
          </p:nvSpPr>
          <p:spPr>
            <a:xfrm>
              <a:off x="0" y="0"/>
              <a:ext cx="551689" cy="626231"/>
            </a:xfrm>
            <a:custGeom>
              <a:avLst/>
              <a:gdLst/>
              <a:ahLst/>
              <a:cxnLst/>
              <a:rect l="l" t="t" r="r" b="b"/>
              <a:pathLst>
                <a:path w="551689" h="626231">
                  <a:moveTo>
                    <a:pt x="0" y="0"/>
                  </a:moveTo>
                  <a:lnTo>
                    <a:pt x="551689" y="0"/>
                  </a:lnTo>
                  <a:lnTo>
                    <a:pt x="551689" y="626231"/>
                  </a:lnTo>
                  <a:lnTo>
                    <a:pt x="0" y="626231"/>
                  </a:lnTo>
                  <a:close/>
                </a:path>
              </a:pathLst>
            </a:custGeom>
            <a:solidFill>
              <a:srgbClr val="CCCCCC"/>
            </a:solidFill>
          </p:spPr>
        </p:sp>
        <p:sp>
          <p:nvSpPr>
            <p:cNvPr id="9" name="TextBox 9"/>
            <p:cNvSpPr txBox="1"/>
            <p:nvPr/>
          </p:nvSpPr>
          <p:spPr>
            <a:xfrm>
              <a:off x="0" y="-19050"/>
              <a:ext cx="551689" cy="645281"/>
            </a:xfrm>
            <a:prstGeom prst="rect">
              <a:avLst/>
            </a:prstGeom>
          </p:spPr>
          <p:txBody>
            <a:bodyPr lIns="50800" tIns="50800" rIns="50800" bIns="50800" rtlCol="0" anchor="ctr"/>
            <a:lstStyle/>
            <a:p>
              <a:pPr algn="ctr">
                <a:lnSpc>
                  <a:spcPts val="2859"/>
                </a:lnSpc>
              </a:pPr>
              <a:endParaRPr/>
            </a:p>
          </p:txBody>
        </p:sp>
      </p:grpSp>
      <p:sp>
        <p:nvSpPr>
          <p:cNvPr id="10" name="TextBox 10"/>
          <p:cNvSpPr txBox="1"/>
          <p:nvPr/>
        </p:nvSpPr>
        <p:spPr>
          <a:xfrm>
            <a:off x="432925" y="1726736"/>
            <a:ext cx="16947592" cy="4758947"/>
          </a:xfrm>
          <a:prstGeom prst="rect">
            <a:avLst/>
          </a:prstGeom>
        </p:spPr>
        <p:txBody>
          <a:bodyPr lIns="0" tIns="0" rIns="0" bIns="0" rtlCol="0" anchor="t">
            <a:spAutoFit/>
          </a:bodyPr>
          <a:lstStyle/>
          <a:p>
            <a:pPr>
              <a:lnSpc>
                <a:spcPts val="5838"/>
              </a:lnSpc>
            </a:pPr>
            <a:r>
              <a:rPr lang="en-US" sz="4170">
                <a:solidFill>
                  <a:srgbClr val="000000"/>
                </a:solidFill>
                <a:latin typeface="Canva Sans Bold"/>
              </a:rPr>
              <a:t>After-Market features: </a:t>
            </a:r>
          </a:p>
          <a:p>
            <a:pPr>
              <a:lnSpc>
                <a:spcPts val="4003"/>
              </a:lnSpc>
            </a:pPr>
            <a:r>
              <a:rPr lang="en-US" sz="2859">
                <a:solidFill>
                  <a:srgbClr val="000000"/>
                </a:solidFill>
                <a:latin typeface="Canva Sans Bold"/>
              </a:rPr>
              <a:t> </a:t>
            </a:r>
          </a:p>
          <a:p>
            <a:pPr>
              <a:lnSpc>
                <a:spcPts val="4003"/>
              </a:lnSpc>
            </a:pPr>
            <a:r>
              <a:rPr lang="en-US" sz="2859">
                <a:solidFill>
                  <a:srgbClr val="000000"/>
                </a:solidFill>
                <a:latin typeface="Canva Sans Bold"/>
              </a:rPr>
              <a:t>Blockchain Tracking -</a:t>
            </a:r>
            <a:r>
              <a:rPr lang="en-US" sz="2859">
                <a:solidFill>
                  <a:srgbClr val="000000"/>
                </a:solidFill>
                <a:latin typeface="Canva Sans"/>
              </a:rPr>
              <a:t> Utilize blockchain to provide immutable record of product history and analysis </a:t>
            </a:r>
          </a:p>
          <a:p>
            <a:pPr>
              <a:lnSpc>
                <a:spcPts val="4003"/>
              </a:lnSpc>
            </a:pPr>
            <a:r>
              <a:rPr lang="en-US" sz="2859">
                <a:solidFill>
                  <a:srgbClr val="000000"/>
                </a:solidFill>
                <a:latin typeface="Canva Sans Bold"/>
              </a:rPr>
              <a:t>Authenticity Grading - </a:t>
            </a:r>
            <a:r>
              <a:rPr lang="en-US" sz="2859">
                <a:solidFill>
                  <a:srgbClr val="000000"/>
                </a:solidFill>
                <a:latin typeface="Canva Sans"/>
              </a:rPr>
              <a:t>Provide granular grading of authenticity level rather than binary decision </a:t>
            </a:r>
          </a:p>
          <a:p>
            <a:pPr>
              <a:lnSpc>
                <a:spcPts val="4003"/>
              </a:lnSpc>
            </a:pPr>
            <a:r>
              <a:rPr lang="en-US" sz="2859">
                <a:solidFill>
                  <a:srgbClr val="000000"/>
                </a:solidFill>
                <a:latin typeface="Canva Sans Bold"/>
              </a:rPr>
              <a:t>Machine Learning R&amp;D</a:t>
            </a:r>
            <a:r>
              <a:rPr lang="en-US" sz="2859">
                <a:solidFill>
                  <a:srgbClr val="000000"/>
                </a:solidFill>
                <a:latin typeface="Canva Sans"/>
              </a:rPr>
              <a:t> - Continued research into new techniques to improve accuracy and generalizability. Journalistic article verification(source) to combat misinformation </a:t>
            </a:r>
          </a:p>
          <a:p>
            <a:pPr>
              <a:lnSpc>
                <a:spcPts val="4003"/>
              </a:lnSpc>
            </a:pPr>
            <a:r>
              <a:rPr lang="en-US" sz="2859">
                <a:solidFill>
                  <a:srgbClr val="000000"/>
                </a:solidFill>
                <a:latin typeface="Canva Sans Bold"/>
              </a:rPr>
              <a:t>Brand Portal</a:t>
            </a:r>
            <a:r>
              <a:rPr lang="en-US" sz="2859">
                <a:solidFill>
                  <a:srgbClr val="000000"/>
                </a:solidFill>
                <a:latin typeface="Canva Sans"/>
              </a:rPr>
              <a:t> - Provide insights dashboard and tools for brands to manage counterfeit issues </a:t>
            </a:r>
          </a:p>
          <a:p>
            <a:pPr>
              <a:lnSpc>
                <a:spcPts val="4003"/>
              </a:lnSpc>
            </a:pPr>
            <a:r>
              <a:rPr lang="en-US" sz="2859">
                <a:solidFill>
                  <a:srgbClr val="000000"/>
                </a:solidFill>
                <a:latin typeface="Canva Sans Bold"/>
              </a:rPr>
              <a:t>Reseller Marketplace</a:t>
            </a:r>
            <a:r>
              <a:rPr lang="en-US" sz="2859">
                <a:solidFill>
                  <a:srgbClr val="000000"/>
                </a:solidFill>
                <a:latin typeface="Canva Sans"/>
              </a:rPr>
              <a:t> - Allow users to resell products confirmed as authentic by the app </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sp>
        <p:nvSpPr>
          <p:cNvPr id="2" name="Freeform 2"/>
          <p:cNvSpPr/>
          <p:nvPr/>
        </p:nvSpPr>
        <p:spPr>
          <a:xfrm rot="-10580377">
            <a:off x="9407140" y="-9309963"/>
            <a:ext cx="24036383" cy="24664199"/>
          </a:xfrm>
          <a:custGeom>
            <a:avLst/>
            <a:gdLst/>
            <a:ahLst/>
            <a:cxnLst/>
            <a:rect l="l" t="t" r="r" b="b"/>
            <a:pathLst>
              <a:path w="24036383" h="24664199">
                <a:moveTo>
                  <a:pt x="0" y="0"/>
                </a:moveTo>
                <a:lnTo>
                  <a:pt x="24036383" y="0"/>
                </a:lnTo>
                <a:lnTo>
                  <a:pt x="24036383" y="24664198"/>
                </a:lnTo>
                <a:lnTo>
                  <a:pt x="0" y="2466419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1561733" y="2105045"/>
            <a:ext cx="8097687" cy="3241963"/>
          </a:xfrm>
          <a:prstGeom prst="rect">
            <a:avLst/>
          </a:prstGeom>
        </p:spPr>
        <p:txBody>
          <a:bodyPr lIns="0" tIns="0" rIns="0" bIns="0" rtlCol="0" anchor="t">
            <a:spAutoFit/>
          </a:bodyPr>
          <a:lstStyle/>
          <a:p>
            <a:pPr>
              <a:lnSpc>
                <a:spcPts val="13015"/>
              </a:lnSpc>
            </a:pPr>
            <a:r>
              <a:rPr lang="en-US" sz="9431" spc="924">
                <a:solidFill>
                  <a:srgbClr val="231F20"/>
                </a:solidFill>
                <a:latin typeface="Oswald Bold"/>
              </a:rPr>
              <a:t>THANK</a:t>
            </a:r>
          </a:p>
          <a:p>
            <a:pPr marL="0" lvl="0" indent="0">
              <a:lnSpc>
                <a:spcPts val="13015"/>
              </a:lnSpc>
              <a:spcBef>
                <a:spcPct val="0"/>
              </a:spcBef>
            </a:pPr>
            <a:r>
              <a:rPr lang="en-US" sz="9431" spc="924">
                <a:solidFill>
                  <a:srgbClr val="231F20"/>
                </a:solidFill>
                <a:latin typeface="Oswald Bold"/>
              </a:rPr>
              <a:t>YOU</a:t>
            </a:r>
          </a:p>
        </p:txBody>
      </p:sp>
      <p:sp>
        <p:nvSpPr>
          <p:cNvPr id="4" name="Freeform 4"/>
          <p:cNvSpPr/>
          <p:nvPr/>
        </p:nvSpPr>
        <p:spPr>
          <a:xfrm flipH="1">
            <a:off x="-4254153" y="7476061"/>
            <a:ext cx="11881594" cy="3564478"/>
          </a:xfrm>
          <a:custGeom>
            <a:avLst/>
            <a:gdLst/>
            <a:ahLst/>
            <a:cxnLst/>
            <a:rect l="l" t="t" r="r" b="b"/>
            <a:pathLst>
              <a:path w="11881594" h="3564478">
                <a:moveTo>
                  <a:pt x="11881594" y="0"/>
                </a:moveTo>
                <a:lnTo>
                  <a:pt x="0" y="0"/>
                </a:lnTo>
                <a:lnTo>
                  <a:pt x="0" y="3564478"/>
                </a:lnTo>
                <a:lnTo>
                  <a:pt x="11881594" y="3564478"/>
                </a:lnTo>
                <a:lnTo>
                  <a:pt x="11881594" y="0"/>
                </a:lnTo>
                <a:close/>
              </a:path>
            </a:pathLst>
          </a:custGeom>
          <a:blipFill>
            <a:blip r:embed="rId4">
              <a:extLst>
                <a:ext uri="{96DAC541-7B7A-43D3-8B79-37D633B846F1}">
                  <asvg:svgBlip xmlns:asvg="http://schemas.microsoft.com/office/drawing/2016/SVG/main" r:embed="rId5"/>
                </a:ext>
              </a:extLst>
            </a:blip>
            <a:stretch>
              <a:fillRect/>
            </a:stretch>
          </a:blipFill>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3" name="Freeform 3"/>
          <p:cNvSpPr/>
          <p:nvPr/>
        </p:nvSpPr>
        <p:spPr>
          <a:xfrm>
            <a:off x="879484" y="2227886"/>
            <a:ext cx="5358960" cy="2926484"/>
          </a:xfrm>
          <a:custGeom>
            <a:avLst/>
            <a:gdLst/>
            <a:ahLst/>
            <a:cxnLst/>
            <a:rect l="l" t="t" r="r" b="b"/>
            <a:pathLst>
              <a:path w="5358960" h="2926484">
                <a:moveTo>
                  <a:pt x="0" y="0"/>
                </a:moveTo>
                <a:lnTo>
                  <a:pt x="5358959" y="0"/>
                </a:lnTo>
                <a:lnTo>
                  <a:pt x="5358959" y="2926484"/>
                </a:lnTo>
                <a:lnTo>
                  <a:pt x="0" y="2926484"/>
                </a:lnTo>
                <a:lnTo>
                  <a:pt x="0" y="0"/>
                </a:lnTo>
                <a:close/>
              </a:path>
            </a:pathLst>
          </a:custGeom>
          <a:blipFill>
            <a:blip r:embed="rId3"/>
            <a:stretch>
              <a:fillRect t="-3528" b="-18474"/>
            </a:stretch>
          </a:blipFill>
        </p:spPr>
      </p:sp>
      <p:grpSp>
        <p:nvGrpSpPr>
          <p:cNvPr id="4" name="Group 4"/>
          <p:cNvGrpSpPr/>
          <p:nvPr/>
        </p:nvGrpSpPr>
        <p:grpSpPr>
          <a:xfrm>
            <a:off x="6507228" y="1536503"/>
            <a:ext cx="10901288" cy="3548568"/>
            <a:chOff x="0" y="0"/>
            <a:chExt cx="1757466" cy="572087"/>
          </a:xfrm>
        </p:grpSpPr>
        <p:sp>
          <p:nvSpPr>
            <p:cNvPr id="5" name="Freeform 5"/>
            <p:cNvSpPr/>
            <p:nvPr/>
          </p:nvSpPr>
          <p:spPr>
            <a:xfrm>
              <a:off x="0" y="0"/>
              <a:ext cx="1757466" cy="572087"/>
            </a:xfrm>
            <a:custGeom>
              <a:avLst/>
              <a:gdLst/>
              <a:ahLst/>
              <a:cxnLst/>
              <a:rect l="l" t="t" r="r" b="b"/>
              <a:pathLst>
                <a:path w="1757466" h="572087">
                  <a:moveTo>
                    <a:pt x="0" y="0"/>
                  </a:moveTo>
                  <a:lnTo>
                    <a:pt x="1757466" y="0"/>
                  </a:lnTo>
                  <a:lnTo>
                    <a:pt x="1757466" y="572087"/>
                  </a:lnTo>
                  <a:lnTo>
                    <a:pt x="0" y="572087"/>
                  </a:lnTo>
                  <a:close/>
                </a:path>
              </a:pathLst>
            </a:custGeom>
            <a:solidFill>
              <a:srgbClr val="000000">
                <a:alpha val="0"/>
              </a:srgbClr>
            </a:solidFill>
            <a:ln w="38100" cap="sq">
              <a:solidFill>
                <a:srgbClr val="000000"/>
              </a:solidFill>
              <a:prstDash val="solid"/>
              <a:miter/>
            </a:ln>
          </p:spPr>
        </p:sp>
        <p:sp>
          <p:nvSpPr>
            <p:cNvPr id="6" name="TextBox 6"/>
            <p:cNvSpPr txBox="1"/>
            <p:nvPr/>
          </p:nvSpPr>
          <p:spPr>
            <a:xfrm>
              <a:off x="0" y="-19050"/>
              <a:ext cx="1757466" cy="591137"/>
            </a:xfrm>
            <a:prstGeom prst="rect">
              <a:avLst/>
            </a:prstGeom>
          </p:spPr>
          <p:txBody>
            <a:bodyPr lIns="50800" tIns="50800" rIns="50800" bIns="50800" rtlCol="0" anchor="ctr"/>
            <a:lstStyle/>
            <a:p>
              <a:pPr algn="ctr">
                <a:lnSpc>
                  <a:spcPts val="2859"/>
                </a:lnSpc>
              </a:pPr>
              <a:endParaRPr/>
            </a:p>
          </p:txBody>
        </p:sp>
      </p:grpSp>
      <p:sp>
        <p:nvSpPr>
          <p:cNvPr id="7" name="TextBox 7"/>
          <p:cNvSpPr txBox="1"/>
          <p:nvPr/>
        </p:nvSpPr>
        <p:spPr>
          <a:xfrm>
            <a:off x="6666154" y="1798891"/>
            <a:ext cx="10311336" cy="2786522"/>
          </a:xfrm>
          <a:prstGeom prst="rect">
            <a:avLst/>
          </a:prstGeom>
        </p:spPr>
        <p:txBody>
          <a:bodyPr lIns="0" tIns="0" rIns="0" bIns="0" rtlCol="0" anchor="t">
            <a:spAutoFit/>
          </a:bodyPr>
          <a:lstStyle/>
          <a:p>
            <a:pPr>
              <a:lnSpc>
                <a:spcPts val="3709"/>
              </a:lnSpc>
            </a:pPr>
            <a:r>
              <a:rPr lang="en-US" sz="2688" spc="263">
                <a:solidFill>
                  <a:srgbClr val="231F20"/>
                </a:solidFill>
                <a:latin typeface="DM Sans"/>
              </a:rPr>
              <a:t>Empowering a world where trust in digital media prevails, our AI Authenticity Checker envisions becoming the </a:t>
            </a:r>
            <a:r>
              <a:rPr lang="en-US" sz="2688" spc="263">
                <a:solidFill>
                  <a:srgbClr val="231F20"/>
                </a:solidFill>
                <a:latin typeface="DM Sans Bold"/>
              </a:rPr>
              <a:t>foremost guardian against misinformation</a:t>
            </a:r>
            <a:r>
              <a:rPr lang="en-US" sz="2688" spc="263">
                <a:solidFill>
                  <a:srgbClr val="231F20"/>
                </a:solidFill>
                <a:latin typeface="DM Sans"/>
              </a:rPr>
              <a:t>, deepfakes, and manipulated content, ensuring the authenticity of visual and auditory media across diverse online platforms.</a:t>
            </a:r>
          </a:p>
        </p:txBody>
      </p:sp>
      <p:sp>
        <p:nvSpPr>
          <p:cNvPr id="8" name="Freeform 8"/>
          <p:cNvSpPr/>
          <p:nvPr/>
        </p:nvSpPr>
        <p:spPr>
          <a:xfrm>
            <a:off x="11957019" y="5895371"/>
            <a:ext cx="5358960" cy="2926484"/>
          </a:xfrm>
          <a:custGeom>
            <a:avLst/>
            <a:gdLst/>
            <a:ahLst/>
            <a:cxnLst/>
            <a:rect l="l" t="t" r="r" b="b"/>
            <a:pathLst>
              <a:path w="5358960" h="2926484">
                <a:moveTo>
                  <a:pt x="0" y="0"/>
                </a:moveTo>
                <a:lnTo>
                  <a:pt x="5358960" y="0"/>
                </a:lnTo>
                <a:lnTo>
                  <a:pt x="5358960" y="2926484"/>
                </a:lnTo>
                <a:lnTo>
                  <a:pt x="0" y="2926484"/>
                </a:lnTo>
                <a:lnTo>
                  <a:pt x="0" y="0"/>
                </a:lnTo>
                <a:close/>
              </a:path>
            </a:pathLst>
          </a:custGeom>
          <a:blipFill>
            <a:blip r:embed="rId4"/>
            <a:stretch>
              <a:fillRect t="-11039" b="-11039"/>
            </a:stretch>
          </a:blipFill>
        </p:spPr>
      </p:sp>
      <p:grpSp>
        <p:nvGrpSpPr>
          <p:cNvPr id="9" name="Group 9"/>
          <p:cNvGrpSpPr/>
          <p:nvPr/>
        </p:nvGrpSpPr>
        <p:grpSpPr>
          <a:xfrm>
            <a:off x="879484" y="1465145"/>
            <a:ext cx="5358960" cy="762741"/>
            <a:chOff x="0" y="0"/>
            <a:chExt cx="1178269" cy="167703"/>
          </a:xfrm>
        </p:grpSpPr>
        <p:sp>
          <p:nvSpPr>
            <p:cNvPr id="10" name="Freeform 10"/>
            <p:cNvSpPr/>
            <p:nvPr/>
          </p:nvSpPr>
          <p:spPr>
            <a:xfrm>
              <a:off x="0" y="0"/>
              <a:ext cx="1178269" cy="167703"/>
            </a:xfrm>
            <a:custGeom>
              <a:avLst/>
              <a:gdLst/>
              <a:ahLst/>
              <a:cxnLst/>
              <a:rect l="l" t="t" r="r" b="b"/>
              <a:pathLst>
                <a:path w="1178269" h="167703">
                  <a:moveTo>
                    <a:pt x="0" y="0"/>
                  </a:moveTo>
                  <a:lnTo>
                    <a:pt x="1178269" y="0"/>
                  </a:lnTo>
                  <a:lnTo>
                    <a:pt x="1178269" y="167703"/>
                  </a:lnTo>
                  <a:lnTo>
                    <a:pt x="0" y="167703"/>
                  </a:lnTo>
                  <a:close/>
                </a:path>
              </a:pathLst>
            </a:custGeom>
            <a:solidFill>
              <a:srgbClr val="1A1A1A"/>
            </a:solidFill>
          </p:spPr>
        </p:sp>
        <p:sp>
          <p:nvSpPr>
            <p:cNvPr id="11" name="TextBox 11"/>
            <p:cNvSpPr txBox="1"/>
            <p:nvPr/>
          </p:nvSpPr>
          <p:spPr>
            <a:xfrm>
              <a:off x="0" y="-57150"/>
              <a:ext cx="1178269" cy="224853"/>
            </a:xfrm>
            <a:prstGeom prst="rect">
              <a:avLst/>
            </a:prstGeom>
          </p:spPr>
          <p:txBody>
            <a:bodyPr lIns="50800" tIns="50800" rIns="50800" bIns="50800" rtlCol="0" anchor="ctr"/>
            <a:lstStyle/>
            <a:p>
              <a:pPr marL="0" lvl="0" indent="0" algn="ctr">
                <a:lnSpc>
                  <a:spcPts val="4114"/>
                </a:lnSpc>
                <a:spcBef>
                  <a:spcPct val="0"/>
                </a:spcBef>
              </a:pPr>
              <a:r>
                <a:rPr lang="en-US" sz="2981" spc="29">
                  <a:solidFill>
                    <a:srgbClr val="FFFFFF"/>
                  </a:solidFill>
                  <a:latin typeface="DM Sans Italics"/>
                </a:rPr>
                <a:t>Vision</a:t>
              </a:r>
            </a:p>
          </p:txBody>
        </p:sp>
      </p:grpSp>
      <p:grpSp>
        <p:nvGrpSpPr>
          <p:cNvPr id="12" name="Group 12"/>
          <p:cNvGrpSpPr/>
          <p:nvPr/>
        </p:nvGrpSpPr>
        <p:grpSpPr>
          <a:xfrm>
            <a:off x="898849" y="5458111"/>
            <a:ext cx="10822078" cy="3363744"/>
            <a:chOff x="0" y="0"/>
            <a:chExt cx="1744696" cy="542290"/>
          </a:xfrm>
        </p:grpSpPr>
        <p:sp>
          <p:nvSpPr>
            <p:cNvPr id="13" name="Freeform 13"/>
            <p:cNvSpPr/>
            <p:nvPr/>
          </p:nvSpPr>
          <p:spPr>
            <a:xfrm>
              <a:off x="0" y="0"/>
              <a:ext cx="1744696" cy="542290"/>
            </a:xfrm>
            <a:custGeom>
              <a:avLst/>
              <a:gdLst/>
              <a:ahLst/>
              <a:cxnLst/>
              <a:rect l="l" t="t" r="r" b="b"/>
              <a:pathLst>
                <a:path w="1744696" h="542290">
                  <a:moveTo>
                    <a:pt x="0" y="0"/>
                  </a:moveTo>
                  <a:lnTo>
                    <a:pt x="1744696" y="0"/>
                  </a:lnTo>
                  <a:lnTo>
                    <a:pt x="1744696" y="542290"/>
                  </a:lnTo>
                  <a:lnTo>
                    <a:pt x="0" y="542290"/>
                  </a:lnTo>
                  <a:close/>
                </a:path>
              </a:pathLst>
            </a:custGeom>
            <a:solidFill>
              <a:srgbClr val="000000">
                <a:alpha val="0"/>
              </a:srgbClr>
            </a:solidFill>
            <a:ln w="38100" cap="sq">
              <a:solidFill>
                <a:srgbClr val="000000"/>
              </a:solidFill>
              <a:prstDash val="solid"/>
              <a:miter/>
            </a:ln>
          </p:spPr>
        </p:sp>
        <p:sp>
          <p:nvSpPr>
            <p:cNvPr id="14" name="TextBox 14"/>
            <p:cNvSpPr txBox="1"/>
            <p:nvPr/>
          </p:nvSpPr>
          <p:spPr>
            <a:xfrm>
              <a:off x="0" y="-19050"/>
              <a:ext cx="1744696" cy="561340"/>
            </a:xfrm>
            <a:prstGeom prst="rect">
              <a:avLst/>
            </a:prstGeom>
          </p:spPr>
          <p:txBody>
            <a:bodyPr lIns="50800" tIns="50800" rIns="50800" bIns="50800" rtlCol="0" anchor="ctr"/>
            <a:lstStyle/>
            <a:p>
              <a:pPr algn="ctr">
                <a:lnSpc>
                  <a:spcPts val="2859"/>
                </a:lnSpc>
              </a:pPr>
              <a:endParaRPr/>
            </a:p>
          </p:txBody>
        </p:sp>
      </p:grpSp>
      <p:sp>
        <p:nvSpPr>
          <p:cNvPr id="15" name="TextBox 15"/>
          <p:cNvSpPr txBox="1"/>
          <p:nvPr/>
        </p:nvSpPr>
        <p:spPr>
          <a:xfrm>
            <a:off x="1171347" y="5710646"/>
            <a:ext cx="10277081" cy="2926558"/>
          </a:xfrm>
          <a:prstGeom prst="rect">
            <a:avLst/>
          </a:prstGeom>
        </p:spPr>
        <p:txBody>
          <a:bodyPr lIns="0" tIns="0" rIns="0" bIns="0" rtlCol="0" anchor="t">
            <a:spAutoFit/>
          </a:bodyPr>
          <a:lstStyle/>
          <a:p>
            <a:pPr>
              <a:lnSpc>
                <a:spcPts val="3306"/>
              </a:lnSpc>
            </a:pPr>
            <a:r>
              <a:rPr lang="en-US" sz="2395" spc="234">
                <a:solidFill>
                  <a:srgbClr val="231F20"/>
                </a:solidFill>
                <a:latin typeface="DM Sans"/>
              </a:rPr>
              <a:t>Our mission is to pioneer advanced artificial intelligence algorithms within the AI Authenticity Checker, </a:t>
            </a:r>
            <a:r>
              <a:rPr lang="en-US" sz="2395" spc="234">
                <a:solidFill>
                  <a:srgbClr val="231F20"/>
                </a:solidFill>
                <a:latin typeface="DM Sans Bold"/>
              </a:rPr>
              <a:t>setting new standards in the battle against deepfakes and deceptive edits</a:t>
            </a:r>
            <a:r>
              <a:rPr lang="en-US" sz="2395" spc="234">
                <a:solidFill>
                  <a:srgbClr val="231F20"/>
                </a:solidFill>
                <a:latin typeface="DM Sans"/>
              </a:rPr>
              <a:t>. We are dedicated to enhancing the credibility of videos, audio clips, and images, thereby safeguarding the integrity of digital content and fostering a culture of trust and reliability in the digital age.</a:t>
            </a:r>
          </a:p>
        </p:txBody>
      </p:sp>
      <p:grpSp>
        <p:nvGrpSpPr>
          <p:cNvPr id="16" name="Group 16"/>
          <p:cNvGrpSpPr/>
          <p:nvPr/>
        </p:nvGrpSpPr>
        <p:grpSpPr>
          <a:xfrm>
            <a:off x="11957019" y="5154370"/>
            <a:ext cx="5358960" cy="762741"/>
            <a:chOff x="0" y="0"/>
            <a:chExt cx="1178269" cy="167703"/>
          </a:xfrm>
        </p:grpSpPr>
        <p:sp>
          <p:nvSpPr>
            <p:cNvPr id="17" name="Freeform 17"/>
            <p:cNvSpPr/>
            <p:nvPr/>
          </p:nvSpPr>
          <p:spPr>
            <a:xfrm>
              <a:off x="0" y="0"/>
              <a:ext cx="1178269" cy="167703"/>
            </a:xfrm>
            <a:custGeom>
              <a:avLst/>
              <a:gdLst/>
              <a:ahLst/>
              <a:cxnLst/>
              <a:rect l="l" t="t" r="r" b="b"/>
              <a:pathLst>
                <a:path w="1178269" h="167703">
                  <a:moveTo>
                    <a:pt x="0" y="0"/>
                  </a:moveTo>
                  <a:lnTo>
                    <a:pt x="1178269" y="0"/>
                  </a:lnTo>
                  <a:lnTo>
                    <a:pt x="1178269" y="167703"/>
                  </a:lnTo>
                  <a:lnTo>
                    <a:pt x="0" y="167703"/>
                  </a:lnTo>
                  <a:close/>
                </a:path>
              </a:pathLst>
            </a:custGeom>
            <a:solidFill>
              <a:srgbClr val="1A1A1A"/>
            </a:solidFill>
          </p:spPr>
        </p:sp>
        <p:sp>
          <p:nvSpPr>
            <p:cNvPr id="18" name="TextBox 18"/>
            <p:cNvSpPr txBox="1"/>
            <p:nvPr/>
          </p:nvSpPr>
          <p:spPr>
            <a:xfrm>
              <a:off x="0" y="-57150"/>
              <a:ext cx="1178269" cy="224853"/>
            </a:xfrm>
            <a:prstGeom prst="rect">
              <a:avLst/>
            </a:prstGeom>
          </p:spPr>
          <p:txBody>
            <a:bodyPr lIns="50800" tIns="50800" rIns="50800" bIns="50800" rtlCol="0" anchor="ctr"/>
            <a:lstStyle/>
            <a:p>
              <a:pPr marL="0" lvl="0" indent="0" algn="ctr">
                <a:lnSpc>
                  <a:spcPts val="4114"/>
                </a:lnSpc>
                <a:spcBef>
                  <a:spcPct val="0"/>
                </a:spcBef>
              </a:pPr>
              <a:r>
                <a:rPr lang="en-US" sz="2981" spc="29">
                  <a:solidFill>
                    <a:srgbClr val="FFFFFF"/>
                  </a:solidFill>
                  <a:latin typeface="DM Sans Italics"/>
                </a:rPr>
                <a:t>Mission</a:t>
              </a: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grpSp>
        <p:nvGrpSpPr>
          <p:cNvPr id="3" name="Group 3"/>
          <p:cNvGrpSpPr/>
          <p:nvPr/>
        </p:nvGrpSpPr>
        <p:grpSpPr>
          <a:xfrm>
            <a:off x="13662994" y="337474"/>
            <a:ext cx="4296549" cy="9570246"/>
            <a:chOff x="0" y="0"/>
            <a:chExt cx="1131601" cy="2520559"/>
          </a:xfrm>
        </p:grpSpPr>
        <p:sp>
          <p:nvSpPr>
            <p:cNvPr id="4" name="Freeform 4"/>
            <p:cNvSpPr/>
            <p:nvPr/>
          </p:nvSpPr>
          <p:spPr>
            <a:xfrm>
              <a:off x="0" y="0"/>
              <a:ext cx="1131601" cy="2520559"/>
            </a:xfrm>
            <a:custGeom>
              <a:avLst/>
              <a:gdLst/>
              <a:ahLst/>
              <a:cxnLst/>
              <a:rect l="l" t="t" r="r" b="b"/>
              <a:pathLst>
                <a:path w="1131601" h="2520559">
                  <a:moveTo>
                    <a:pt x="0" y="0"/>
                  </a:moveTo>
                  <a:lnTo>
                    <a:pt x="1131601" y="0"/>
                  </a:lnTo>
                  <a:lnTo>
                    <a:pt x="1131601" y="2520559"/>
                  </a:lnTo>
                  <a:lnTo>
                    <a:pt x="0" y="2520559"/>
                  </a:lnTo>
                  <a:close/>
                </a:path>
              </a:pathLst>
            </a:custGeom>
            <a:solidFill>
              <a:srgbClr val="CCCCCC"/>
            </a:solidFill>
          </p:spPr>
        </p:sp>
        <p:sp>
          <p:nvSpPr>
            <p:cNvPr id="5" name="TextBox 5"/>
            <p:cNvSpPr txBox="1"/>
            <p:nvPr/>
          </p:nvSpPr>
          <p:spPr>
            <a:xfrm>
              <a:off x="0" y="-19050"/>
              <a:ext cx="1131601" cy="2539609"/>
            </a:xfrm>
            <a:prstGeom prst="rect">
              <a:avLst/>
            </a:prstGeom>
          </p:spPr>
          <p:txBody>
            <a:bodyPr lIns="50800" tIns="50800" rIns="50800" bIns="50800" rtlCol="0" anchor="ctr"/>
            <a:lstStyle/>
            <a:p>
              <a:pPr algn="ctr">
                <a:lnSpc>
                  <a:spcPts val="2859"/>
                </a:lnSpc>
              </a:pPr>
              <a:endParaRPr/>
            </a:p>
          </p:txBody>
        </p:sp>
      </p:grpSp>
      <p:sp>
        <p:nvSpPr>
          <p:cNvPr id="6" name="Freeform 6"/>
          <p:cNvSpPr/>
          <p:nvPr/>
        </p:nvSpPr>
        <p:spPr>
          <a:xfrm>
            <a:off x="10452295" y="1348430"/>
            <a:ext cx="7058978" cy="4022497"/>
          </a:xfrm>
          <a:custGeom>
            <a:avLst/>
            <a:gdLst/>
            <a:ahLst/>
            <a:cxnLst/>
            <a:rect l="l" t="t" r="r" b="b"/>
            <a:pathLst>
              <a:path w="7058978" h="4022497">
                <a:moveTo>
                  <a:pt x="0" y="0"/>
                </a:moveTo>
                <a:lnTo>
                  <a:pt x="7058978" y="0"/>
                </a:lnTo>
                <a:lnTo>
                  <a:pt x="7058978" y="4022497"/>
                </a:lnTo>
                <a:lnTo>
                  <a:pt x="0" y="4022497"/>
                </a:lnTo>
                <a:lnTo>
                  <a:pt x="0" y="0"/>
                </a:lnTo>
                <a:close/>
              </a:path>
            </a:pathLst>
          </a:custGeom>
          <a:blipFill>
            <a:blip r:embed="rId3"/>
            <a:stretch>
              <a:fillRect/>
            </a:stretch>
          </a:blipFill>
        </p:spPr>
      </p:sp>
      <p:sp>
        <p:nvSpPr>
          <p:cNvPr id="7" name="Freeform 7"/>
          <p:cNvSpPr/>
          <p:nvPr/>
        </p:nvSpPr>
        <p:spPr>
          <a:xfrm>
            <a:off x="9974623" y="6174605"/>
            <a:ext cx="7536649" cy="3349622"/>
          </a:xfrm>
          <a:custGeom>
            <a:avLst/>
            <a:gdLst/>
            <a:ahLst/>
            <a:cxnLst/>
            <a:rect l="l" t="t" r="r" b="b"/>
            <a:pathLst>
              <a:path w="7536649" h="3349622">
                <a:moveTo>
                  <a:pt x="0" y="0"/>
                </a:moveTo>
                <a:lnTo>
                  <a:pt x="7536650" y="0"/>
                </a:lnTo>
                <a:lnTo>
                  <a:pt x="7536650" y="3349622"/>
                </a:lnTo>
                <a:lnTo>
                  <a:pt x="0" y="3349622"/>
                </a:lnTo>
                <a:lnTo>
                  <a:pt x="0" y="0"/>
                </a:lnTo>
                <a:close/>
              </a:path>
            </a:pathLst>
          </a:custGeom>
          <a:blipFill>
            <a:blip r:embed="rId4"/>
            <a:stretch>
              <a:fillRect/>
            </a:stretch>
          </a:blipFill>
        </p:spPr>
      </p:sp>
      <p:sp>
        <p:nvSpPr>
          <p:cNvPr id="8" name="TextBox 8"/>
          <p:cNvSpPr txBox="1"/>
          <p:nvPr/>
        </p:nvSpPr>
        <p:spPr>
          <a:xfrm>
            <a:off x="472337" y="400121"/>
            <a:ext cx="7416941" cy="948309"/>
          </a:xfrm>
          <a:prstGeom prst="rect">
            <a:avLst/>
          </a:prstGeom>
        </p:spPr>
        <p:txBody>
          <a:bodyPr lIns="0" tIns="0" rIns="0" bIns="0" rtlCol="0" anchor="t">
            <a:spAutoFit/>
          </a:bodyPr>
          <a:lstStyle/>
          <a:p>
            <a:pPr>
              <a:lnSpc>
                <a:spcPts val="7728"/>
              </a:lnSpc>
            </a:pPr>
            <a:r>
              <a:rPr lang="en-US" sz="5600" spc="548">
                <a:solidFill>
                  <a:srgbClr val="231F20"/>
                </a:solidFill>
                <a:latin typeface="DM Sans Bold"/>
              </a:rPr>
              <a:t>SURVEY REPORT</a:t>
            </a:r>
          </a:p>
        </p:txBody>
      </p:sp>
      <p:sp>
        <p:nvSpPr>
          <p:cNvPr id="9" name="TextBox 9"/>
          <p:cNvSpPr txBox="1"/>
          <p:nvPr/>
        </p:nvSpPr>
        <p:spPr>
          <a:xfrm>
            <a:off x="472337" y="2692998"/>
            <a:ext cx="9502287" cy="1189326"/>
          </a:xfrm>
          <a:prstGeom prst="rect">
            <a:avLst/>
          </a:prstGeom>
        </p:spPr>
        <p:txBody>
          <a:bodyPr lIns="0" tIns="0" rIns="0" bIns="0" rtlCol="0" anchor="t">
            <a:spAutoFit/>
          </a:bodyPr>
          <a:lstStyle/>
          <a:p>
            <a:pPr algn="ctr">
              <a:lnSpc>
                <a:spcPts val="3221"/>
              </a:lnSpc>
            </a:pPr>
            <a:r>
              <a:rPr lang="en-US" sz="2301">
                <a:solidFill>
                  <a:srgbClr val="231F20"/>
                </a:solidFill>
                <a:latin typeface="DM Sans Bold"/>
              </a:rPr>
              <a:t>Our survey is dependent on the data collected from 70 individuals. The survey had many relevant questions regarding our Product B i.e. AI Authenticity Checker. Here are the survey results: </a:t>
            </a:r>
          </a:p>
        </p:txBody>
      </p:sp>
      <p:sp>
        <p:nvSpPr>
          <p:cNvPr id="10" name="TextBox 10"/>
          <p:cNvSpPr txBox="1"/>
          <p:nvPr/>
        </p:nvSpPr>
        <p:spPr>
          <a:xfrm>
            <a:off x="1028700" y="4751070"/>
            <a:ext cx="7849932" cy="737235"/>
          </a:xfrm>
          <a:prstGeom prst="rect">
            <a:avLst/>
          </a:prstGeom>
        </p:spPr>
        <p:txBody>
          <a:bodyPr lIns="0" tIns="0" rIns="0" bIns="0" rtlCol="0" anchor="t">
            <a:spAutoFit/>
          </a:bodyPr>
          <a:lstStyle/>
          <a:p>
            <a:pPr algn="ctr">
              <a:lnSpc>
                <a:spcPts val="2940"/>
              </a:lnSpc>
            </a:pPr>
            <a:r>
              <a:rPr lang="en-US" sz="2100">
                <a:solidFill>
                  <a:srgbClr val="231F20"/>
                </a:solidFill>
                <a:latin typeface="DM Sans Bold"/>
              </a:rPr>
              <a:t>The gender distribution in our audience consisted of 51% female and 49% male.</a:t>
            </a:r>
          </a:p>
        </p:txBody>
      </p:sp>
      <p:sp>
        <p:nvSpPr>
          <p:cNvPr id="11" name="TextBox 11"/>
          <p:cNvSpPr txBox="1"/>
          <p:nvPr/>
        </p:nvSpPr>
        <p:spPr>
          <a:xfrm>
            <a:off x="472337" y="7085511"/>
            <a:ext cx="8945923" cy="1480185"/>
          </a:xfrm>
          <a:prstGeom prst="rect">
            <a:avLst/>
          </a:prstGeom>
        </p:spPr>
        <p:txBody>
          <a:bodyPr lIns="0" tIns="0" rIns="0" bIns="0" rtlCol="0" anchor="t">
            <a:spAutoFit/>
          </a:bodyPr>
          <a:lstStyle/>
          <a:p>
            <a:pPr algn="ctr">
              <a:lnSpc>
                <a:spcPts val="2940"/>
              </a:lnSpc>
            </a:pPr>
            <a:r>
              <a:rPr lang="en-US" sz="2100">
                <a:solidFill>
                  <a:srgbClr val="231F20"/>
                </a:solidFill>
                <a:latin typeface="DM Sans Bold"/>
              </a:rPr>
              <a:t>The data reveals that the majority of users, around 83.56%, are general internet users, while 8.22% are small-time influencers. Celebrity or public figure and journalistic publication or website users each make up 4.11% of the data. </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grpSp>
        <p:nvGrpSpPr>
          <p:cNvPr id="3" name="Group 3"/>
          <p:cNvGrpSpPr/>
          <p:nvPr/>
        </p:nvGrpSpPr>
        <p:grpSpPr>
          <a:xfrm>
            <a:off x="13662994" y="-3863222"/>
            <a:ext cx="4296549" cy="9570246"/>
            <a:chOff x="0" y="0"/>
            <a:chExt cx="1131601" cy="2520559"/>
          </a:xfrm>
        </p:grpSpPr>
        <p:sp>
          <p:nvSpPr>
            <p:cNvPr id="4" name="Freeform 4"/>
            <p:cNvSpPr/>
            <p:nvPr/>
          </p:nvSpPr>
          <p:spPr>
            <a:xfrm>
              <a:off x="0" y="0"/>
              <a:ext cx="1131601" cy="2520559"/>
            </a:xfrm>
            <a:custGeom>
              <a:avLst/>
              <a:gdLst/>
              <a:ahLst/>
              <a:cxnLst/>
              <a:rect l="l" t="t" r="r" b="b"/>
              <a:pathLst>
                <a:path w="1131601" h="2520559">
                  <a:moveTo>
                    <a:pt x="0" y="0"/>
                  </a:moveTo>
                  <a:lnTo>
                    <a:pt x="1131601" y="0"/>
                  </a:lnTo>
                  <a:lnTo>
                    <a:pt x="1131601" y="2520559"/>
                  </a:lnTo>
                  <a:lnTo>
                    <a:pt x="0" y="2520559"/>
                  </a:lnTo>
                  <a:close/>
                </a:path>
              </a:pathLst>
            </a:custGeom>
            <a:solidFill>
              <a:srgbClr val="CCCCCC"/>
            </a:solidFill>
          </p:spPr>
        </p:sp>
        <p:sp>
          <p:nvSpPr>
            <p:cNvPr id="5" name="TextBox 5"/>
            <p:cNvSpPr txBox="1"/>
            <p:nvPr/>
          </p:nvSpPr>
          <p:spPr>
            <a:xfrm>
              <a:off x="0" y="-19050"/>
              <a:ext cx="1131601" cy="2539609"/>
            </a:xfrm>
            <a:prstGeom prst="rect">
              <a:avLst/>
            </a:prstGeom>
          </p:spPr>
          <p:txBody>
            <a:bodyPr lIns="50800" tIns="50800" rIns="50800" bIns="50800" rtlCol="0" anchor="ctr"/>
            <a:lstStyle/>
            <a:p>
              <a:pPr algn="ctr">
                <a:lnSpc>
                  <a:spcPts val="2859"/>
                </a:lnSpc>
              </a:pPr>
              <a:endParaRPr/>
            </a:p>
          </p:txBody>
        </p:sp>
      </p:grpSp>
      <p:sp>
        <p:nvSpPr>
          <p:cNvPr id="6" name="Freeform 6"/>
          <p:cNvSpPr/>
          <p:nvPr/>
        </p:nvSpPr>
        <p:spPr>
          <a:xfrm>
            <a:off x="10310279" y="1028700"/>
            <a:ext cx="7343009" cy="3566604"/>
          </a:xfrm>
          <a:custGeom>
            <a:avLst/>
            <a:gdLst/>
            <a:ahLst/>
            <a:cxnLst/>
            <a:rect l="l" t="t" r="r" b="b"/>
            <a:pathLst>
              <a:path w="7343009" h="3566604">
                <a:moveTo>
                  <a:pt x="0" y="0"/>
                </a:moveTo>
                <a:lnTo>
                  <a:pt x="7343009" y="0"/>
                </a:lnTo>
                <a:lnTo>
                  <a:pt x="7343009" y="3566604"/>
                </a:lnTo>
                <a:lnTo>
                  <a:pt x="0" y="3566604"/>
                </a:lnTo>
                <a:lnTo>
                  <a:pt x="0" y="0"/>
                </a:lnTo>
                <a:close/>
              </a:path>
            </a:pathLst>
          </a:custGeom>
          <a:blipFill>
            <a:blip r:embed="rId3"/>
            <a:stretch>
              <a:fillRect/>
            </a:stretch>
          </a:blipFill>
        </p:spPr>
      </p:sp>
      <p:sp>
        <p:nvSpPr>
          <p:cNvPr id="7" name="Freeform 7"/>
          <p:cNvSpPr/>
          <p:nvPr/>
        </p:nvSpPr>
        <p:spPr>
          <a:xfrm>
            <a:off x="10310279" y="5294714"/>
            <a:ext cx="7660923" cy="4221651"/>
          </a:xfrm>
          <a:custGeom>
            <a:avLst/>
            <a:gdLst/>
            <a:ahLst/>
            <a:cxnLst/>
            <a:rect l="l" t="t" r="r" b="b"/>
            <a:pathLst>
              <a:path w="7660923" h="4221651">
                <a:moveTo>
                  <a:pt x="0" y="0"/>
                </a:moveTo>
                <a:lnTo>
                  <a:pt x="7660923" y="0"/>
                </a:lnTo>
                <a:lnTo>
                  <a:pt x="7660923" y="4221651"/>
                </a:lnTo>
                <a:lnTo>
                  <a:pt x="0" y="4221651"/>
                </a:lnTo>
                <a:lnTo>
                  <a:pt x="0" y="0"/>
                </a:lnTo>
                <a:close/>
              </a:path>
            </a:pathLst>
          </a:custGeom>
          <a:blipFill>
            <a:blip r:embed="rId4"/>
            <a:stretch>
              <a:fillRect t="-11728" b="-1473"/>
            </a:stretch>
          </a:blipFill>
        </p:spPr>
      </p:sp>
      <p:sp>
        <p:nvSpPr>
          <p:cNvPr id="8" name="TextBox 8"/>
          <p:cNvSpPr txBox="1"/>
          <p:nvPr/>
        </p:nvSpPr>
        <p:spPr>
          <a:xfrm>
            <a:off x="472337" y="400121"/>
            <a:ext cx="7416941" cy="948309"/>
          </a:xfrm>
          <a:prstGeom prst="rect">
            <a:avLst/>
          </a:prstGeom>
        </p:spPr>
        <p:txBody>
          <a:bodyPr lIns="0" tIns="0" rIns="0" bIns="0" rtlCol="0" anchor="t">
            <a:spAutoFit/>
          </a:bodyPr>
          <a:lstStyle/>
          <a:p>
            <a:pPr>
              <a:lnSpc>
                <a:spcPts val="7728"/>
              </a:lnSpc>
            </a:pPr>
            <a:r>
              <a:rPr lang="en-US" sz="5600" spc="548">
                <a:solidFill>
                  <a:srgbClr val="231F20"/>
                </a:solidFill>
                <a:latin typeface="DM Sans Bold"/>
              </a:rPr>
              <a:t>SURVEY REPORT</a:t>
            </a:r>
          </a:p>
        </p:txBody>
      </p:sp>
      <p:sp>
        <p:nvSpPr>
          <p:cNvPr id="9" name="TextBox 9"/>
          <p:cNvSpPr txBox="1"/>
          <p:nvPr/>
        </p:nvSpPr>
        <p:spPr>
          <a:xfrm>
            <a:off x="834456" y="2317215"/>
            <a:ext cx="8623893" cy="1944394"/>
          </a:xfrm>
          <a:prstGeom prst="rect">
            <a:avLst/>
          </a:prstGeom>
        </p:spPr>
        <p:txBody>
          <a:bodyPr lIns="0" tIns="0" rIns="0" bIns="0" rtlCol="0" anchor="t">
            <a:spAutoFit/>
          </a:bodyPr>
          <a:lstStyle/>
          <a:p>
            <a:pPr algn="ctr">
              <a:lnSpc>
                <a:spcPts val="3078"/>
              </a:lnSpc>
            </a:pPr>
            <a:r>
              <a:rPr lang="en-US" sz="2199">
                <a:solidFill>
                  <a:srgbClr val="231F20"/>
                </a:solidFill>
                <a:latin typeface="DM Sans Bold"/>
              </a:rPr>
              <a:t>Based on the feedback received, an overwhelming 97% of respondents perceived this tool as highly relevant and invaluable for the general public's protection against identity theft. It stands out as a unique solution in the market, as there are currently no similar products available.</a:t>
            </a:r>
          </a:p>
        </p:txBody>
      </p:sp>
      <p:sp>
        <p:nvSpPr>
          <p:cNvPr id="10" name="TextBox 10"/>
          <p:cNvSpPr txBox="1"/>
          <p:nvPr/>
        </p:nvSpPr>
        <p:spPr>
          <a:xfrm>
            <a:off x="472337" y="6101806"/>
            <a:ext cx="9348132" cy="2223135"/>
          </a:xfrm>
          <a:prstGeom prst="rect">
            <a:avLst/>
          </a:prstGeom>
        </p:spPr>
        <p:txBody>
          <a:bodyPr lIns="0" tIns="0" rIns="0" bIns="0" rtlCol="0" anchor="t">
            <a:spAutoFit/>
          </a:bodyPr>
          <a:lstStyle/>
          <a:p>
            <a:pPr algn="ctr">
              <a:lnSpc>
                <a:spcPts val="2940"/>
              </a:lnSpc>
            </a:pPr>
            <a:r>
              <a:rPr lang="en-US" sz="2100">
                <a:solidFill>
                  <a:srgbClr val="231F20"/>
                </a:solidFill>
                <a:latin typeface="DM Sans Bold"/>
              </a:rPr>
              <a:t>The data indicates that a significant majority, approximately 70.59%, prefer to use the app for free, even if it means experiencing basic services with advertisements. On the other hand, 29.41% of respondents are willing to pay for a premium version to access the app's services. This shows a clear divergence in user preferences regarding payment and ad-supported usage.</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2016048">
            <a:off x="12243487" y="-1005305"/>
            <a:ext cx="10749463" cy="2687366"/>
          </a:xfrm>
          <a:custGeom>
            <a:avLst/>
            <a:gdLst/>
            <a:ahLst/>
            <a:cxnLst/>
            <a:rect l="l" t="t" r="r" b="b"/>
            <a:pathLst>
              <a:path w="10749463" h="2687366">
                <a:moveTo>
                  <a:pt x="0" y="0"/>
                </a:moveTo>
                <a:lnTo>
                  <a:pt x="10749463" y="0"/>
                </a:lnTo>
                <a:lnTo>
                  <a:pt x="10749463" y="2687365"/>
                </a:lnTo>
                <a:lnTo>
                  <a:pt x="0" y="268736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7039990" y="2814496"/>
            <a:ext cx="10963272" cy="7306425"/>
          </a:xfrm>
          <a:custGeom>
            <a:avLst/>
            <a:gdLst/>
            <a:ahLst/>
            <a:cxnLst/>
            <a:rect l="l" t="t" r="r" b="b"/>
            <a:pathLst>
              <a:path w="10963272" h="7306425">
                <a:moveTo>
                  <a:pt x="0" y="0"/>
                </a:moveTo>
                <a:lnTo>
                  <a:pt x="10963273" y="0"/>
                </a:lnTo>
                <a:lnTo>
                  <a:pt x="10963273" y="7306426"/>
                </a:lnTo>
                <a:lnTo>
                  <a:pt x="0" y="7306426"/>
                </a:lnTo>
                <a:lnTo>
                  <a:pt x="0" y="0"/>
                </a:lnTo>
                <a:close/>
              </a:path>
            </a:pathLst>
          </a:custGeom>
          <a:blipFill>
            <a:blip r:embed="rId4"/>
            <a:stretch>
              <a:fillRect b="-4796"/>
            </a:stretch>
          </a:blipFill>
        </p:spPr>
      </p:sp>
      <p:sp>
        <p:nvSpPr>
          <p:cNvPr id="4" name="TextBox 4"/>
          <p:cNvSpPr txBox="1"/>
          <p:nvPr/>
        </p:nvSpPr>
        <p:spPr>
          <a:xfrm>
            <a:off x="206155" y="182406"/>
            <a:ext cx="7841678" cy="4813935"/>
          </a:xfrm>
          <a:prstGeom prst="rect">
            <a:avLst/>
          </a:prstGeom>
        </p:spPr>
        <p:txBody>
          <a:bodyPr lIns="0" tIns="0" rIns="0" bIns="0" rtlCol="0" anchor="t">
            <a:spAutoFit/>
          </a:bodyPr>
          <a:lstStyle/>
          <a:p>
            <a:pPr algn="just">
              <a:lnSpc>
                <a:spcPts val="2940"/>
              </a:lnSpc>
            </a:pPr>
            <a:r>
              <a:rPr lang="en-US" sz="2100">
                <a:solidFill>
                  <a:srgbClr val="000000"/>
                </a:solidFill>
                <a:latin typeface="Canva Sans"/>
              </a:rPr>
              <a:t>The data presents various approaches or features within a context that seems to relate to a digital platform, potentially focusing on multimedia content. Among these, "AI Detection" is the most favored option, with 27.71% of respondents showing preference. "Multi-Media Authentication" and "Vision" to combat deepfakes and false narratives also have notable support at 20.48% and 18.67%, respectively. Other elements like "Targeted Audience," "Freemium Model," and "Custom Pricing" have moderate levels of interest, while "Adjacency to the Music Industry" is the least preferred option. The data suggests that AI-related features and content authentication are particularly significant for the respondents.</a:t>
            </a:r>
          </a:p>
        </p:txBody>
      </p:sp>
      <p:sp>
        <p:nvSpPr>
          <p:cNvPr id="5" name="TextBox 5"/>
          <p:cNvSpPr txBox="1"/>
          <p:nvPr/>
        </p:nvSpPr>
        <p:spPr>
          <a:xfrm>
            <a:off x="234730" y="5693777"/>
            <a:ext cx="7841678" cy="3328035"/>
          </a:xfrm>
          <a:prstGeom prst="rect">
            <a:avLst/>
          </a:prstGeom>
        </p:spPr>
        <p:txBody>
          <a:bodyPr lIns="0" tIns="0" rIns="0" bIns="0" rtlCol="0" anchor="t">
            <a:spAutoFit/>
          </a:bodyPr>
          <a:lstStyle/>
          <a:p>
            <a:pPr algn="just">
              <a:lnSpc>
                <a:spcPts val="2940"/>
              </a:lnSpc>
            </a:pPr>
            <a:r>
              <a:rPr lang="en-US" sz="2100">
                <a:solidFill>
                  <a:srgbClr val="000000"/>
                </a:solidFill>
                <a:latin typeface="Canva Sans"/>
              </a:rPr>
              <a:t>This advanced technology plays a pivotal role in determining the authenticity of videos, audios, and images, addressing the pressing issue of fake content that has become prevalent in the digital landscape. By doing so, it not only assists in protecting users from potential harm and deception but also contributes to fostering trust in what people encounter online. As a result, it substantially enhances the overall safety and security of the digital experience, ultimately benefiting the broader online community.</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3" name="Freeform 3"/>
          <p:cNvSpPr/>
          <p:nvPr/>
        </p:nvSpPr>
        <p:spPr>
          <a:xfrm rot="257863">
            <a:off x="-2571007" y="6130379"/>
            <a:ext cx="21273218" cy="9128145"/>
          </a:xfrm>
          <a:custGeom>
            <a:avLst/>
            <a:gdLst/>
            <a:ahLst/>
            <a:cxnLst/>
            <a:rect l="l" t="t" r="r" b="b"/>
            <a:pathLst>
              <a:path w="21273218" h="9128145">
                <a:moveTo>
                  <a:pt x="0" y="0"/>
                </a:moveTo>
                <a:lnTo>
                  <a:pt x="21273218" y="0"/>
                </a:lnTo>
                <a:lnTo>
                  <a:pt x="21273218" y="9128144"/>
                </a:lnTo>
                <a:lnTo>
                  <a:pt x="0" y="912814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1885510" y="8765585"/>
            <a:ext cx="4128022" cy="437161"/>
          </a:xfrm>
          <a:custGeom>
            <a:avLst/>
            <a:gdLst/>
            <a:ahLst/>
            <a:cxnLst/>
            <a:rect l="l" t="t" r="r" b="b"/>
            <a:pathLst>
              <a:path w="4128022" h="437161">
                <a:moveTo>
                  <a:pt x="0" y="0"/>
                </a:moveTo>
                <a:lnTo>
                  <a:pt x="4128022" y="0"/>
                </a:lnTo>
                <a:lnTo>
                  <a:pt x="4128022" y="437161"/>
                </a:lnTo>
                <a:lnTo>
                  <a:pt x="0" y="437161"/>
                </a:lnTo>
                <a:lnTo>
                  <a:pt x="0" y="0"/>
                </a:lnTo>
                <a:close/>
              </a:path>
            </a:pathLst>
          </a:custGeom>
          <a:blipFill>
            <a:blip r:embed="rId5"/>
            <a:stretch>
              <a:fillRect t="-86495"/>
            </a:stretch>
          </a:blipFill>
        </p:spPr>
      </p:sp>
      <p:grpSp>
        <p:nvGrpSpPr>
          <p:cNvPr id="5" name="Group 5"/>
          <p:cNvGrpSpPr/>
          <p:nvPr/>
        </p:nvGrpSpPr>
        <p:grpSpPr>
          <a:xfrm>
            <a:off x="8996693" y="3095178"/>
            <a:ext cx="3757281" cy="6319404"/>
            <a:chOff x="0" y="0"/>
            <a:chExt cx="1279723" cy="2152377"/>
          </a:xfrm>
        </p:grpSpPr>
        <p:sp>
          <p:nvSpPr>
            <p:cNvPr id="6" name="Freeform 6"/>
            <p:cNvSpPr/>
            <p:nvPr/>
          </p:nvSpPr>
          <p:spPr>
            <a:xfrm>
              <a:off x="0" y="0"/>
              <a:ext cx="1279723" cy="2152377"/>
            </a:xfrm>
            <a:custGeom>
              <a:avLst/>
              <a:gdLst/>
              <a:ahLst/>
              <a:cxnLst/>
              <a:rect l="l" t="t" r="r" b="b"/>
              <a:pathLst>
                <a:path w="1279723" h="2152377">
                  <a:moveTo>
                    <a:pt x="0" y="0"/>
                  </a:moveTo>
                  <a:lnTo>
                    <a:pt x="1279723" y="0"/>
                  </a:lnTo>
                  <a:lnTo>
                    <a:pt x="1279723" y="2152377"/>
                  </a:lnTo>
                  <a:lnTo>
                    <a:pt x="0" y="2152377"/>
                  </a:lnTo>
                  <a:close/>
                </a:path>
              </a:pathLst>
            </a:custGeom>
            <a:solidFill>
              <a:srgbClr val="CCCCCC"/>
            </a:solidFill>
          </p:spPr>
        </p:sp>
        <p:sp>
          <p:nvSpPr>
            <p:cNvPr id="7" name="TextBox 7"/>
            <p:cNvSpPr txBox="1"/>
            <p:nvPr/>
          </p:nvSpPr>
          <p:spPr>
            <a:xfrm>
              <a:off x="0" y="-57150"/>
              <a:ext cx="1279723" cy="2209527"/>
            </a:xfrm>
            <a:prstGeom prst="rect">
              <a:avLst/>
            </a:prstGeom>
          </p:spPr>
          <p:txBody>
            <a:bodyPr lIns="50800" tIns="50800" rIns="50800" bIns="50800" rtlCol="0" anchor="ctr"/>
            <a:lstStyle/>
            <a:p>
              <a:pPr marL="0" lvl="0" indent="0" algn="ctr">
                <a:lnSpc>
                  <a:spcPts val="4114"/>
                </a:lnSpc>
                <a:spcBef>
                  <a:spcPct val="0"/>
                </a:spcBef>
              </a:pPr>
              <a:endParaRPr/>
            </a:p>
          </p:txBody>
        </p:sp>
      </p:grpSp>
      <p:sp>
        <p:nvSpPr>
          <p:cNvPr id="8" name="Freeform 8"/>
          <p:cNvSpPr/>
          <p:nvPr/>
        </p:nvSpPr>
        <p:spPr>
          <a:xfrm>
            <a:off x="7080191" y="8765585"/>
            <a:ext cx="4128022" cy="437161"/>
          </a:xfrm>
          <a:custGeom>
            <a:avLst/>
            <a:gdLst/>
            <a:ahLst/>
            <a:cxnLst/>
            <a:rect l="l" t="t" r="r" b="b"/>
            <a:pathLst>
              <a:path w="4128022" h="437161">
                <a:moveTo>
                  <a:pt x="0" y="0"/>
                </a:moveTo>
                <a:lnTo>
                  <a:pt x="4128021" y="0"/>
                </a:lnTo>
                <a:lnTo>
                  <a:pt x="4128021" y="437161"/>
                </a:lnTo>
                <a:lnTo>
                  <a:pt x="0" y="437161"/>
                </a:lnTo>
                <a:lnTo>
                  <a:pt x="0" y="0"/>
                </a:lnTo>
                <a:close/>
              </a:path>
            </a:pathLst>
          </a:custGeom>
          <a:blipFill>
            <a:blip r:embed="rId5"/>
            <a:stretch>
              <a:fillRect t="-86495"/>
            </a:stretch>
          </a:blipFill>
        </p:spPr>
      </p:sp>
      <p:grpSp>
        <p:nvGrpSpPr>
          <p:cNvPr id="9" name="Group 9"/>
          <p:cNvGrpSpPr/>
          <p:nvPr/>
        </p:nvGrpSpPr>
        <p:grpSpPr>
          <a:xfrm>
            <a:off x="4538412" y="3124461"/>
            <a:ext cx="3757281" cy="6290120"/>
            <a:chOff x="0" y="0"/>
            <a:chExt cx="1279723" cy="2142403"/>
          </a:xfrm>
        </p:grpSpPr>
        <p:sp>
          <p:nvSpPr>
            <p:cNvPr id="10" name="Freeform 10"/>
            <p:cNvSpPr/>
            <p:nvPr/>
          </p:nvSpPr>
          <p:spPr>
            <a:xfrm>
              <a:off x="0" y="0"/>
              <a:ext cx="1279723" cy="2142404"/>
            </a:xfrm>
            <a:custGeom>
              <a:avLst/>
              <a:gdLst/>
              <a:ahLst/>
              <a:cxnLst/>
              <a:rect l="l" t="t" r="r" b="b"/>
              <a:pathLst>
                <a:path w="1279723" h="2142404">
                  <a:moveTo>
                    <a:pt x="0" y="0"/>
                  </a:moveTo>
                  <a:lnTo>
                    <a:pt x="1279723" y="0"/>
                  </a:lnTo>
                  <a:lnTo>
                    <a:pt x="1279723" y="2142404"/>
                  </a:lnTo>
                  <a:lnTo>
                    <a:pt x="0" y="2142404"/>
                  </a:lnTo>
                  <a:close/>
                </a:path>
              </a:pathLst>
            </a:custGeom>
            <a:solidFill>
              <a:srgbClr val="CCCCCC"/>
            </a:solidFill>
          </p:spPr>
        </p:sp>
        <p:sp>
          <p:nvSpPr>
            <p:cNvPr id="11" name="TextBox 11"/>
            <p:cNvSpPr txBox="1"/>
            <p:nvPr/>
          </p:nvSpPr>
          <p:spPr>
            <a:xfrm>
              <a:off x="0" y="-57150"/>
              <a:ext cx="1279723" cy="2199553"/>
            </a:xfrm>
            <a:prstGeom prst="rect">
              <a:avLst/>
            </a:prstGeom>
          </p:spPr>
          <p:txBody>
            <a:bodyPr lIns="50800" tIns="50800" rIns="50800" bIns="50800" rtlCol="0" anchor="ctr"/>
            <a:lstStyle/>
            <a:p>
              <a:pPr marL="0" lvl="0" indent="0" algn="ctr">
                <a:lnSpc>
                  <a:spcPts val="4114"/>
                </a:lnSpc>
                <a:spcBef>
                  <a:spcPct val="0"/>
                </a:spcBef>
              </a:pPr>
              <a:endParaRPr/>
            </a:p>
          </p:txBody>
        </p:sp>
      </p:grpSp>
      <p:sp>
        <p:nvSpPr>
          <p:cNvPr id="12" name="Freeform 12"/>
          <p:cNvSpPr/>
          <p:nvPr/>
        </p:nvSpPr>
        <p:spPr>
          <a:xfrm>
            <a:off x="2274468" y="8765585"/>
            <a:ext cx="4128022" cy="437161"/>
          </a:xfrm>
          <a:custGeom>
            <a:avLst/>
            <a:gdLst/>
            <a:ahLst/>
            <a:cxnLst/>
            <a:rect l="l" t="t" r="r" b="b"/>
            <a:pathLst>
              <a:path w="4128022" h="437161">
                <a:moveTo>
                  <a:pt x="0" y="0"/>
                </a:moveTo>
                <a:lnTo>
                  <a:pt x="4128022" y="0"/>
                </a:lnTo>
                <a:lnTo>
                  <a:pt x="4128022" y="437161"/>
                </a:lnTo>
                <a:lnTo>
                  <a:pt x="0" y="437161"/>
                </a:lnTo>
                <a:lnTo>
                  <a:pt x="0" y="0"/>
                </a:lnTo>
                <a:close/>
              </a:path>
            </a:pathLst>
          </a:custGeom>
          <a:blipFill>
            <a:blip r:embed="rId5"/>
            <a:stretch>
              <a:fillRect t="-86495"/>
            </a:stretch>
          </a:blipFill>
        </p:spPr>
      </p:sp>
      <p:grpSp>
        <p:nvGrpSpPr>
          <p:cNvPr id="13" name="Group 13"/>
          <p:cNvGrpSpPr/>
          <p:nvPr/>
        </p:nvGrpSpPr>
        <p:grpSpPr>
          <a:xfrm>
            <a:off x="395828" y="3095178"/>
            <a:ext cx="3757281" cy="6455044"/>
            <a:chOff x="0" y="0"/>
            <a:chExt cx="1279723" cy="2198576"/>
          </a:xfrm>
        </p:grpSpPr>
        <p:sp>
          <p:nvSpPr>
            <p:cNvPr id="14" name="Freeform 14"/>
            <p:cNvSpPr/>
            <p:nvPr/>
          </p:nvSpPr>
          <p:spPr>
            <a:xfrm>
              <a:off x="0" y="0"/>
              <a:ext cx="1279723" cy="2198576"/>
            </a:xfrm>
            <a:custGeom>
              <a:avLst/>
              <a:gdLst/>
              <a:ahLst/>
              <a:cxnLst/>
              <a:rect l="l" t="t" r="r" b="b"/>
              <a:pathLst>
                <a:path w="1279723" h="2198576">
                  <a:moveTo>
                    <a:pt x="0" y="0"/>
                  </a:moveTo>
                  <a:lnTo>
                    <a:pt x="1279723" y="0"/>
                  </a:lnTo>
                  <a:lnTo>
                    <a:pt x="1279723" y="2198576"/>
                  </a:lnTo>
                  <a:lnTo>
                    <a:pt x="0" y="2198576"/>
                  </a:lnTo>
                  <a:close/>
                </a:path>
              </a:pathLst>
            </a:custGeom>
            <a:solidFill>
              <a:srgbClr val="CCCCCC"/>
            </a:solidFill>
          </p:spPr>
        </p:sp>
        <p:sp>
          <p:nvSpPr>
            <p:cNvPr id="15" name="TextBox 15"/>
            <p:cNvSpPr txBox="1"/>
            <p:nvPr/>
          </p:nvSpPr>
          <p:spPr>
            <a:xfrm>
              <a:off x="0" y="-57150"/>
              <a:ext cx="1279723" cy="2255726"/>
            </a:xfrm>
            <a:prstGeom prst="rect">
              <a:avLst/>
            </a:prstGeom>
          </p:spPr>
          <p:txBody>
            <a:bodyPr lIns="50800" tIns="50800" rIns="50800" bIns="50800" rtlCol="0" anchor="ctr"/>
            <a:lstStyle/>
            <a:p>
              <a:pPr marL="0" lvl="0" indent="0" algn="ctr">
                <a:lnSpc>
                  <a:spcPts val="4114"/>
                </a:lnSpc>
                <a:spcBef>
                  <a:spcPct val="0"/>
                </a:spcBef>
              </a:pPr>
              <a:endParaRPr/>
            </a:p>
          </p:txBody>
        </p:sp>
      </p:grpSp>
      <p:grpSp>
        <p:nvGrpSpPr>
          <p:cNvPr id="16" name="Group 16"/>
          <p:cNvGrpSpPr/>
          <p:nvPr/>
        </p:nvGrpSpPr>
        <p:grpSpPr>
          <a:xfrm>
            <a:off x="1338538" y="2159247"/>
            <a:ext cx="1871861" cy="1871861"/>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A1A1A"/>
            </a:solidFill>
          </p:spPr>
        </p:sp>
        <p:sp>
          <p:nvSpPr>
            <p:cNvPr id="18" name="TextBox 18"/>
            <p:cNvSpPr txBox="1"/>
            <p:nvPr/>
          </p:nvSpPr>
          <p:spPr>
            <a:xfrm>
              <a:off x="76200" y="19050"/>
              <a:ext cx="660400" cy="717550"/>
            </a:xfrm>
            <a:prstGeom prst="rect">
              <a:avLst/>
            </a:prstGeom>
          </p:spPr>
          <p:txBody>
            <a:bodyPr lIns="50800" tIns="50800" rIns="50800" bIns="50800" rtlCol="0" anchor="ctr"/>
            <a:lstStyle/>
            <a:p>
              <a:pPr marL="0" lvl="0" indent="0" algn="ctr">
                <a:lnSpc>
                  <a:spcPts val="4114"/>
                </a:lnSpc>
                <a:spcBef>
                  <a:spcPct val="0"/>
                </a:spcBef>
              </a:pPr>
              <a:endParaRPr/>
            </a:p>
          </p:txBody>
        </p:sp>
      </p:grpSp>
      <p:grpSp>
        <p:nvGrpSpPr>
          <p:cNvPr id="19" name="Group 19"/>
          <p:cNvGrpSpPr/>
          <p:nvPr/>
        </p:nvGrpSpPr>
        <p:grpSpPr>
          <a:xfrm>
            <a:off x="5474343" y="2188531"/>
            <a:ext cx="1871861" cy="1871861"/>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A1A1A"/>
            </a:solidFill>
          </p:spPr>
        </p:sp>
        <p:sp>
          <p:nvSpPr>
            <p:cNvPr id="21" name="TextBox 21"/>
            <p:cNvSpPr txBox="1"/>
            <p:nvPr/>
          </p:nvSpPr>
          <p:spPr>
            <a:xfrm>
              <a:off x="76200" y="19050"/>
              <a:ext cx="660400" cy="717550"/>
            </a:xfrm>
            <a:prstGeom prst="rect">
              <a:avLst/>
            </a:prstGeom>
          </p:spPr>
          <p:txBody>
            <a:bodyPr lIns="50800" tIns="50800" rIns="50800" bIns="50800" rtlCol="0" anchor="ctr"/>
            <a:lstStyle/>
            <a:p>
              <a:pPr marL="0" lvl="0" indent="0" algn="ctr">
                <a:lnSpc>
                  <a:spcPts val="4114"/>
                </a:lnSpc>
                <a:spcBef>
                  <a:spcPct val="0"/>
                </a:spcBef>
              </a:pPr>
              <a:endParaRPr/>
            </a:p>
          </p:txBody>
        </p:sp>
      </p:grpSp>
      <p:grpSp>
        <p:nvGrpSpPr>
          <p:cNvPr id="22" name="Group 22"/>
          <p:cNvGrpSpPr/>
          <p:nvPr/>
        </p:nvGrpSpPr>
        <p:grpSpPr>
          <a:xfrm>
            <a:off x="9940637" y="2159247"/>
            <a:ext cx="1871861" cy="1871861"/>
            <a:chOff x="0" y="0"/>
            <a:chExt cx="812800" cy="812800"/>
          </a:xfrm>
        </p:grpSpPr>
        <p:sp>
          <p:nvSpPr>
            <p:cNvPr id="23" name="Freeform 2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A1A1A"/>
            </a:solidFill>
          </p:spPr>
        </p:sp>
        <p:sp>
          <p:nvSpPr>
            <p:cNvPr id="24" name="TextBox 24"/>
            <p:cNvSpPr txBox="1"/>
            <p:nvPr/>
          </p:nvSpPr>
          <p:spPr>
            <a:xfrm>
              <a:off x="76200" y="19050"/>
              <a:ext cx="660400" cy="717550"/>
            </a:xfrm>
            <a:prstGeom prst="rect">
              <a:avLst/>
            </a:prstGeom>
          </p:spPr>
          <p:txBody>
            <a:bodyPr lIns="50800" tIns="50800" rIns="50800" bIns="50800" rtlCol="0" anchor="ctr"/>
            <a:lstStyle/>
            <a:p>
              <a:pPr marL="0" lvl="0" indent="0" algn="ctr">
                <a:lnSpc>
                  <a:spcPts val="4114"/>
                </a:lnSpc>
                <a:spcBef>
                  <a:spcPct val="0"/>
                </a:spcBef>
              </a:pPr>
              <a:endParaRPr/>
            </a:p>
          </p:txBody>
        </p:sp>
      </p:grpSp>
      <p:sp>
        <p:nvSpPr>
          <p:cNvPr id="25" name="Freeform 25"/>
          <p:cNvSpPr/>
          <p:nvPr/>
        </p:nvSpPr>
        <p:spPr>
          <a:xfrm>
            <a:off x="1714260" y="2491237"/>
            <a:ext cx="1106858" cy="1207881"/>
          </a:xfrm>
          <a:custGeom>
            <a:avLst/>
            <a:gdLst/>
            <a:ahLst/>
            <a:cxnLst/>
            <a:rect l="l" t="t" r="r" b="b"/>
            <a:pathLst>
              <a:path w="1106858" h="1207881">
                <a:moveTo>
                  <a:pt x="0" y="0"/>
                </a:moveTo>
                <a:lnTo>
                  <a:pt x="1106858" y="0"/>
                </a:lnTo>
                <a:lnTo>
                  <a:pt x="1106858" y="1207881"/>
                </a:lnTo>
                <a:lnTo>
                  <a:pt x="0" y="120788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6" name="Freeform 26"/>
          <p:cNvSpPr/>
          <p:nvPr/>
        </p:nvSpPr>
        <p:spPr>
          <a:xfrm>
            <a:off x="5879962" y="2520521"/>
            <a:ext cx="1060254" cy="1273231"/>
          </a:xfrm>
          <a:custGeom>
            <a:avLst/>
            <a:gdLst/>
            <a:ahLst/>
            <a:cxnLst/>
            <a:rect l="l" t="t" r="r" b="b"/>
            <a:pathLst>
              <a:path w="1060254" h="1273231">
                <a:moveTo>
                  <a:pt x="0" y="0"/>
                </a:moveTo>
                <a:lnTo>
                  <a:pt x="1060254" y="0"/>
                </a:lnTo>
                <a:lnTo>
                  <a:pt x="1060254" y="1273231"/>
                </a:lnTo>
                <a:lnTo>
                  <a:pt x="0" y="127323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27" name="Freeform 27"/>
          <p:cNvSpPr/>
          <p:nvPr/>
        </p:nvSpPr>
        <p:spPr>
          <a:xfrm>
            <a:off x="10250557" y="2463123"/>
            <a:ext cx="1235995" cy="1235995"/>
          </a:xfrm>
          <a:custGeom>
            <a:avLst/>
            <a:gdLst/>
            <a:ahLst/>
            <a:cxnLst/>
            <a:rect l="l" t="t" r="r" b="b"/>
            <a:pathLst>
              <a:path w="1235995" h="1235995">
                <a:moveTo>
                  <a:pt x="0" y="0"/>
                </a:moveTo>
                <a:lnTo>
                  <a:pt x="1235995" y="0"/>
                </a:lnTo>
                <a:lnTo>
                  <a:pt x="1235995" y="1235995"/>
                </a:lnTo>
                <a:lnTo>
                  <a:pt x="0" y="123599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grpSp>
        <p:nvGrpSpPr>
          <p:cNvPr id="28" name="Group 28"/>
          <p:cNvGrpSpPr/>
          <p:nvPr/>
        </p:nvGrpSpPr>
        <p:grpSpPr>
          <a:xfrm>
            <a:off x="13458824" y="3124461"/>
            <a:ext cx="4139226" cy="6290120"/>
            <a:chOff x="0" y="0"/>
            <a:chExt cx="1409813" cy="2142403"/>
          </a:xfrm>
        </p:grpSpPr>
        <p:sp>
          <p:nvSpPr>
            <p:cNvPr id="29" name="Freeform 29"/>
            <p:cNvSpPr/>
            <p:nvPr/>
          </p:nvSpPr>
          <p:spPr>
            <a:xfrm>
              <a:off x="0" y="0"/>
              <a:ext cx="1409813" cy="2142404"/>
            </a:xfrm>
            <a:custGeom>
              <a:avLst/>
              <a:gdLst/>
              <a:ahLst/>
              <a:cxnLst/>
              <a:rect l="l" t="t" r="r" b="b"/>
              <a:pathLst>
                <a:path w="1409813" h="2142404">
                  <a:moveTo>
                    <a:pt x="0" y="0"/>
                  </a:moveTo>
                  <a:lnTo>
                    <a:pt x="1409813" y="0"/>
                  </a:lnTo>
                  <a:lnTo>
                    <a:pt x="1409813" y="2142404"/>
                  </a:lnTo>
                  <a:lnTo>
                    <a:pt x="0" y="2142404"/>
                  </a:lnTo>
                  <a:close/>
                </a:path>
              </a:pathLst>
            </a:custGeom>
            <a:solidFill>
              <a:srgbClr val="CCCCCC"/>
            </a:solidFill>
          </p:spPr>
        </p:sp>
        <p:sp>
          <p:nvSpPr>
            <p:cNvPr id="30" name="TextBox 30"/>
            <p:cNvSpPr txBox="1"/>
            <p:nvPr/>
          </p:nvSpPr>
          <p:spPr>
            <a:xfrm>
              <a:off x="0" y="-57150"/>
              <a:ext cx="1409813" cy="2199553"/>
            </a:xfrm>
            <a:prstGeom prst="rect">
              <a:avLst/>
            </a:prstGeom>
          </p:spPr>
          <p:txBody>
            <a:bodyPr lIns="50800" tIns="50800" rIns="50800" bIns="50800" rtlCol="0" anchor="ctr"/>
            <a:lstStyle/>
            <a:p>
              <a:pPr marL="0" lvl="0" indent="0" algn="ctr">
                <a:lnSpc>
                  <a:spcPts val="4114"/>
                </a:lnSpc>
                <a:spcBef>
                  <a:spcPct val="0"/>
                </a:spcBef>
              </a:pPr>
              <a:endParaRPr/>
            </a:p>
          </p:txBody>
        </p:sp>
      </p:grpSp>
      <p:grpSp>
        <p:nvGrpSpPr>
          <p:cNvPr id="31" name="Group 31"/>
          <p:cNvGrpSpPr/>
          <p:nvPr/>
        </p:nvGrpSpPr>
        <p:grpSpPr>
          <a:xfrm>
            <a:off x="14402768" y="2188531"/>
            <a:ext cx="1871861" cy="1871861"/>
            <a:chOff x="0" y="0"/>
            <a:chExt cx="812800" cy="812800"/>
          </a:xfrm>
        </p:grpSpPr>
        <p:sp>
          <p:nvSpPr>
            <p:cNvPr id="32" name="Freeform 3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A1A1A"/>
            </a:solidFill>
          </p:spPr>
        </p:sp>
        <p:sp>
          <p:nvSpPr>
            <p:cNvPr id="33" name="TextBox 33"/>
            <p:cNvSpPr txBox="1"/>
            <p:nvPr/>
          </p:nvSpPr>
          <p:spPr>
            <a:xfrm>
              <a:off x="76200" y="19050"/>
              <a:ext cx="660400" cy="717550"/>
            </a:xfrm>
            <a:prstGeom prst="rect">
              <a:avLst/>
            </a:prstGeom>
          </p:spPr>
          <p:txBody>
            <a:bodyPr lIns="50800" tIns="50800" rIns="50800" bIns="50800" rtlCol="0" anchor="ctr"/>
            <a:lstStyle/>
            <a:p>
              <a:pPr marL="0" lvl="0" indent="0" algn="ctr">
                <a:lnSpc>
                  <a:spcPts val="4114"/>
                </a:lnSpc>
                <a:spcBef>
                  <a:spcPct val="0"/>
                </a:spcBef>
              </a:pPr>
              <a:endParaRPr/>
            </a:p>
          </p:txBody>
        </p:sp>
      </p:grpSp>
      <p:sp>
        <p:nvSpPr>
          <p:cNvPr id="34" name="Freeform 34"/>
          <p:cNvSpPr/>
          <p:nvPr/>
        </p:nvSpPr>
        <p:spPr>
          <a:xfrm>
            <a:off x="14686419" y="2430950"/>
            <a:ext cx="1275318" cy="1328456"/>
          </a:xfrm>
          <a:custGeom>
            <a:avLst/>
            <a:gdLst/>
            <a:ahLst/>
            <a:cxnLst/>
            <a:rect l="l" t="t" r="r" b="b"/>
            <a:pathLst>
              <a:path w="1275318" h="1328456">
                <a:moveTo>
                  <a:pt x="0" y="0"/>
                </a:moveTo>
                <a:lnTo>
                  <a:pt x="1275318" y="0"/>
                </a:lnTo>
                <a:lnTo>
                  <a:pt x="1275318" y="1328456"/>
                </a:lnTo>
                <a:lnTo>
                  <a:pt x="0" y="1328456"/>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35" name="TextBox 35"/>
          <p:cNvSpPr txBox="1"/>
          <p:nvPr/>
        </p:nvSpPr>
        <p:spPr>
          <a:xfrm>
            <a:off x="2343797" y="150669"/>
            <a:ext cx="13617940" cy="1594138"/>
          </a:xfrm>
          <a:prstGeom prst="rect">
            <a:avLst/>
          </a:prstGeom>
        </p:spPr>
        <p:txBody>
          <a:bodyPr lIns="0" tIns="0" rIns="0" bIns="0" rtlCol="0" anchor="t">
            <a:spAutoFit/>
          </a:bodyPr>
          <a:lstStyle/>
          <a:p>
            <a:pPr marL="0" lvl="0" indent="0" algn="ctr">
              <a:lnSpc>
                <a:spcPts val="13015"/>
              </a:lnSpc>
              <a:spcBef>
                <a:spcPct val="0"/>
              </a:spcBef>
            </a:pPr>
            <a:r>
              <a:rPr lang="en-US" sz="9431" spc="924">
                <a:solidFill>
                  <a:srgbClr val="231F20"/>
                </a:solidFill>
                <a:latin typeface="DM Sans Bold"/>
              </a:rPr>
              <a:t>BUSINESS GOALS</a:t>
            </a:r>
          </a:p>
        </p:txBody>
      </p:sp>
      <p:sp>
        <p:nvSpPr>
          <p:cNvPr id="36" name="TextBox 36"/>
          <p:cNvSpPr txBox="1"/>
          <p:nvPr/>
        </p:nvSpPr>
        <p:spPr>
          <a:xfrm>
            <a:off x="604117" y="4196429"/>
            <a:ext cx="3229445" cy="4080510"/>
          </a:xfrm>
          <a:prstGeom prst="rect">
            <a:avLst/>
          </a:prstGeom>
        </p:spPr>
        <p:txBody>
          <a:bodyPr lIns="0" tIns="0" rIns="0" bIns="0" rtlCol="0" anchor="t">
            <a:spAutoFit/>
          </a:bodyPr>
          <a:lstStyle/>
          <a:p>
            <a:pPr>
              <a:lnSpc>
                <a:spcPts val="2940"/>
              </a:lnSpc>
            </a:pPr>
            <a:r>
              <a:rPr lang="en-US" sz="2100">
                <a:solidFill>
                  <a:srgbClr val="231F20"/>
                </a:solidFill>
                <a:latin typeface="DM Sans"/>
              </a:rPr>
              <a:t>                </a:t>
            </a:r>
            <a:r>
              <a:rPr lang="en-US" sz="2100">
                <a:solidFill>
                  <a:srgbClr val="231F20"/>
                </a:solidFill>
                <a:latin typeface="DM Sans Bold"/>
              </a:rPr>
              <a:t> Year - 1</a:t>
            </a:r>
          </a:p>
          <a:p>
            <a:pPr marL="453390" lvl="1" indent="-226695">
              <a:lnSpc>
                <a:spcPts val="2940"/>
              </a:lnSpc>
              <a:buFont typeface="Arial"/>
              <a:buChar char="•"/>
            </a:pPr>
            <a:r>
              <a:rPr lang="en-US" sz="2100">
                <a:solidFill>
                  <a:srgbClr val="231F20"/>
                </a:solidFill>
                <a:latin typeface="DM Sans"/>
              </a:rPr>
              <a:t>Achieve 100,000 downloads within the first year after the public launch. </a:t>
            </a:r>
          </a:p>
          <a:p>
            <a:pPr>
              <a:lnSpc>
                <a:spcPts val="2940"/>
              </a:lnSpc>
            </a:pPr>
            <a:endParaRPr lang="en-US" sz="2100">
              <a:solidFill>
                <a:srgbClr val="231F20"/>
              </a:solidFill>
              <a:latin typeface="DM Sans"/>
            </a:endParaRPr>
          </a:p>
          <a:p>
            <a:pPr marL="453390" lvl="1" indent="-226695">
              <a:lnSpc>
                <a:spcPts val="2940"/>
              </a:lnSpc>
              <a:buFont typeface="Arial"/>
              <a:buChar char="•"/>
            </a:pPr>
            <a:r>
              <a:rPr lang="en-US" sz="2100">
                <a:solidFill>
                  <a:srgbClr val="231F20"/>
                </a:solidFill>
                <a:latin typeface="DM Sans"/>
              </a:rPr>
              <a:t>Attain a user satisfaction rate of 90% based on user feedback and reviews.</a:t>
            </a:r>
          </a:p>
          <a:p>
            <a:pPr>
              <a:lnSpc>
                <a:spcPts val="2940"/>
              </a:lnSpc>
            </a:pPr>
            <a:r>
              <a:rPr lang="en-US" sz="2100">
                <a:solidFill>
                  <a:srgbClr val="231F20"/>
                </a:solidFill>
                <a:latin typeface="DM Sans"/>
              </a:rPr>
              <a:t> </a:t>
            </a:r>
          </a:p>
        </p:txBody>
      </p:sp>
      <p:sp>
        <p:nvSpPr>
          <p:cNvPr id="37" name="TextBox 37"/>
          <p:cNvSpPr txBox="1"/>
          <p:nvPr/>
        </p:nvSpPr>
        <p:spPr>
          <a:xfrm>
            <a:off x="4678975" y="4196429"/>
            <a:ext cx="3462596" cy="4823460"/>
          </a:xfrm>
          <a:prstGeom prst="rect">
            <a:avLst/>
          </a:prstGeom>
        </p:spPr>
        <p:txBody>
          <a:bodyPr lIns="0" tIns="0" rIns="0" bIns="0" rtlCol="0" anchor="t">
            <a:spAutoFit/>
          </a:bodyPr>
          <a:lstStyle/>
          <a:p>
            <a:pPr>
              <a:lnSpc>
                <a:spcPts val="2940"/>
              </a:lnSpc>
            </a:pPr>
            <a:r>
              <a:rPr lang="en-US" sz="2100">
                <a:solidFill>
                  <a:srgbClr val="231F20"/>
                </a:solidFill>
                <a:latin typeface="DM Sans"/>
              </a:rPr>
              <a:t>                  </a:t>
            </a:r>
            <a:r>
              <a:rPr lang="en-US" sz="2100">
                <a:solidFill>
                  <a:srgbClr val="231F20"/>
                </a:solidFill>
                <a:latin typeface="DM Sans Bold"/>
              </a:rPr>
              <a:t>Year - 2</a:t>
            </a:r>
          </a:p>
          <a:p>
            <a:pPr marL="453390" lvl="1" indent="-226695">
              <a:lnSpc>
                <a:spcPts val="2940"/>
              </a:lnSpc>
              <a:buFont typeface="Arial"/>
              <a:buChar char="•"/>
            </a:pPr>
            <a:r>
              <a:rPr lang="en-US" sz="2100">
                <a:solidFill>
                  <a:srgbClr val="231F20"/>
                </a:solidFill>
                <a:latin typeface="DM Sans"/>
              </a:rPr>
              <a:t>Establish partnerships with at least three educational institutions and two businesses for app integration and mutual promotion. </a:t>
            </a:r>
          </a:p>
          <a:p>
            <a:pPr>
              <a:lnSpc>
                <a:spcPts val="2940"/>
              </a:lnSpc>
            </a:pPr>
            <a:endParaRPr lang="en-US" sz="2100">
              <a:solidFill>
                <a:srgbClr val="231F20"/>
              </a:solidFill>
              <a:latin typeface="DM Sans"/>
            </a:endParaRPr>
          </a:p>
          <a:p>
            <a:pPr marL="453390" lvl="1" indent="-226695">
              <a:lnSpc>
                <a:spcPts val="2940"/>
              </a:lnSpc>
              <a:buFont typeface="Arial"/>
              <a:buChar char="•"/>
            </a:pPr>
            <a:r>
              <a:rPr lang="en-US" sz="2100">
                <a:solidFill>
                  <a:srgbClr val="231F20"/>
                </a:solidFill>
                <a:latin typeface="DM Sans"/>
              </a:rPr>
              <a:t>Release paid subscription</a:t>
            </a:r>
          </a:p>
          <a:p>
            <a:pPr>
              <a:lnSpc>
                <a:spcPts val="2940"/>
              </a:lnSpc>
            </a:pPr>
            <a:endParaRPr lang="en-US" sz="2100">
              <a:solidFill>
                <a:srgbClr val="231F20"/>
              </a:solidFill>
              <a:latin typeface="DM Sans"/>
            </a:endParaRPr>
          </a:p>
          <a:p>
            <a:pPr marL="453390" lvl="1" indent="-226695">
              <a:lnSpc>
                <a:spcPts val="2940"/>
              </a:lnSpc>
              <a:buFont typeface="Arial"/>
              <a:buChar char="•"/>
            </a:pPr>
            <a:r>
              <a:rPr lang="en-US" sz="2100">
                <a:solidFill>
                  <a:srgbClr val="231F20"/>
                </a:solidFill>
                <a:latin typeface="DM Sans"/>
              </a:rPr>
              <a:t>Attain user retention rate from 85 to 90% </a:t>
            </a:r>
          </a:p>
        </p:txBody>
      </p:sp>
      <p:sp>
        <p:nvSpPr>
          <p:cNvPr id="38" name="TextBox 38"/>
          <p:cNvSpPr txBox="1"/>
          <p:nvPr/>
        </p:nvSpPr>
        <p:spPr>
          <a:xfrm>
            <a:off x="9165680" y="4196429"/>
            <a:ext cx="3460697" cy="4948705"/>
          </a:xfrm>
          <a:prstGeom prst="rect">
            <a:avLst/>
          </a:prstGeom>
        </p:spPr>
        <p:txBody>
          <a:bodyPr lIns="0" tIns="0" rIns="0" bIns="0" rtlCol="0" anchor="t">
            <a:spAutoFit/>
          </a:bodyPr>
          <a:lstStyle/>
          <a:p>
            <a:pPr>
              <a:lnSpc>
                <a:spcPts val="2940"/>
              </a:lnSpc>
            </a:pPr>
            <a:r>
              <a:rPr lang="en-US" sz="2100">
                <a:solidFill>
                  <a:srgbClr val="231F20"/>
                </a:solidFill>
                <a:latin typeface="DM Sans"/>
              </a:rPr>
              <a:t>            </a:t>
            </a:r>
            <a:r>
              <a:rPr lang="en-US" sz="2100">
                <a:solidFill>
                  <a:srgbClr val="231F20"/>
                </a:solidFill>
                <a:latin typeface="DM Sans Bold"/>
              </a:rPr>
              <a:t>Years - 3 to 4</a:t>
            </a:r>
          </a:p>
          <a:p>
            <a:pPr marL="429249" lvl="1" indent="-214624">
              <a:lnSpc>
                <a:spcPts val="2783"/>
              </a:lnSpc>
              <a:buFont typeface="Arial"/>
              <a:buChar char="•"/>
            </a:pPr>
            <a:r>
              <a:rPr lang="en-US" sz="1988">
                <a:solidFill>
                  <a:srgbClr val="231F20"/>
                </a:solidFill>
                <a:latin typeface="DM Sans"/>
              </a:rPr>
              <a:t>Expand user base to 500,000 active users by the end of Year 4. </a:t>
            </a:r>
          </a:p>
          <a:p>
            <a:pPr marL="429249" lvl="1" indent="-214624">
              <a:lnSpc>
                <a:spcPts val="2783"/>
              </a:lnSpc>
              <a:buFont typeface="Arial"/>
              <a:buChar char="•"/>
            </a:pPr>
            <a:r>
              <a:rPr lang="en-US" sz="1988">
                <a:solidFill>
                  <a:srgbClr val="231F20"/>
                </a:solidFill>
                <a:latin typeface="DM Sans"/>
              </a:rPr>
              <a:t>Secure partnerships with five international institutions, establishing the app's presence in at least three continents. </a:t>
            </a:r>
          </a:p>
          <a:p>
            <a:pPr marL="429249" lvl="1" indent="-214624">
              <a:lnSpc>
                <a:spcPts val="2783"/>
              </a:lnSpc>
              <a:buFont typeface="Arial"/>
              <a:buChar char="•"/>
            </a:pPr>
            <a:r>
              <a:rPr lang="en-US" sz="1988">
                <a:solidFill>
                  <a:srgbClr val="231F20"/>
                </a:solidFill>
                <a:latin typeface="DM Sans"/>
              </a:rPr>
              <a:t>Achieve a 20% increase in monthly active users through referral programs and promotional campaigns. </a:t>
            </a:r>
          </a:p>
        </p:txBody>
      </p:sp>
      <p:sp>
        <p:nvSpPr>
          <p:cNvPr id="39" name="TextBox 39"/>
          <p:cNvSpPr txBox="1"/>
          <p:nvPr/>
        </p:nvSpPr>
        <p:spPr>
          <a:xfrm>
            <a:off x="13689880" y="4134014"/>
            <a:ext cx="3569420" cy="5053215"/>
          </a:xfrm>
          <a:prstGeom prst="rect">
            <a:avLst/>
          </a:prstGeom>
        </p:spPr>
        <p:txBody>
          <a:bodyPr lIns="0" tIns="0" rIns="0" bIns="0" rtlCol="0" anchor="t">
            <a:spAutoFit/>
          </a:bodyPr>
          <a:lstStyle/>
          <a:p>
            <a:pPr>
              <a:lnSpc>
                <a:spcPts val="2574"/>
              </a:lnSpc>
            </a:pPr>
            <a:r>
              <a:rPr lang="en-US" sz="1838">
                <a:solidFill>
                  <a:srgbClr val="231F20"/>
                </a:solidFill>
                <a:latin typeface="DM Sans"/>
              </a:rPr>
              <a:t>                        </a:t>
            </a:r>
            <a:r>
              <a:rPr lang="en-US" sz="1838">
                <a:solidFill>
                  <a:srgbClr val="231F20"/>
                </a:solidFill>
                <a:latin typeface="DM Sans Bold"/>
              </a:rPr>
              <a:t>Year-5</a:t>
            </a:r>
          </a:p>
          <a:p>
            <a:pPr marL="396964" lvl="1" indent="-198482">
              <a:lnSpc>
                <a:spcPts val="2574"/>
              </a:lnSpc>
              <a:buFont typeface="Arial"/>
              <a:buChar char="•"/>
            </a:pPr>
            <a:r>
              <a:rPr lang="en-US" sz="1838">
                <a:solidFill>
                  <a:srgbClr val="231F20"/>
                </a:solidFill>
                <a:latin typeface="DM Sans"/>
              </a:rPr>
              <a:t>Expand services to include B2B solutions, targeting at least 20 businesses for partnerships and integration.</a:t>
            </a:r>
          </a:p>
          <a:p>
            <a:pPr marL="396964" lvl="1" indent="-198482">
              <a:lnSpc>
                <a:spcPts val="2574"/>
              </a:lnSpc>
              <a:buFont typeface="Arial"/>
              <a:buChar char="•"/>
            </a:pPr>
            <a:r>
              <a:rPr lang="en-US" sz="1838">
                <a:solidFill>
                  <a:srgbClr val="231F20"/>
                </a:solidFill>
                <a:latin typeface="DM Sans"/>
              </a:rPr>
              <a:t> Achieve a 25% increase in revenue through premium subscription models and enterprise solutions.</a:t>
            </a:r>
          </a:p>
          <a:p>
            <a:pPr marL="396964" lvl="1" indent="-198482">
              <a:lnSpc>
                <a:spcPts val="2574"/>
              </a:lnSpc>
              <a:buFont typeface="Arial"/>
              <a:buChar char="•"/>
            </a:pPr>
            <a:r>
              <a:rPr lang="en-US" sz="1838">
                <a:solidFill>
                  <a:srgbClr val="231F20"/>
                </a:solidFill>
                <a:latin typeface="DM Sans"/>
              </a:rPr>
              <a:t> Attain a user retention rate of 90% by providing personalized user experiences and proactive customer support.</a:t>
            </a:r>
          </a:p>
          <a:p>
            <a:pPr>
              <a:lnSpc>
                <a:spcPts val="2128"/>
              </a:lnSpc>
            </a:pPr>
            <a:endParaRPr lang="en-US" sz="1838">
              <a:solidFill>
                <a:srgbClr val="231F20"/>
              </a:solidFill>
              <a:latin typeface="DM Sans"/>
            </a:endParaRPr>
          </a:p>
          <a:p>
            <a:pPr>
              <a:lnSpc>
                <a:spcPts val="2128"/>
              </a:lnSpc>
            </a:pPr>
            <a:endParaRPr lang="en-US" sz="1838">
              <a:solidFill>
                <a:srgbClr val="231F20"/>
              </a:solidFill>
              <a:latin typeface="DM Sans"/>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3" name="Freeform 3"/>
          <p:cNvSpPr/>
          <p:nvPr/>
        </p:nvSpPr>
        <p:spPr>
          <a:xfrm>
            <a:off x="305346" y="1901291"/>
            <a:ext cx="2027545" cy="3080525"/>
          </a:xfrm>
          <a:custGeom>
            <a:avLst/>
            <a:gdLst/>
            <a:ahLst/>
            <a:cxnLst/>
            <a:rect l="l" t="t" r="r" b="b"/>
            <a:pathLst>
              <a:path w="2027545" h="3080525">
                <a:moveTo>
                  <a:pt x="0" y="0"/>
                </a:moveTo>
                <a:lnTo>
                  <a:pt x="2027545" y="0"/>
                </a:lnTo>
                <a:lnTo>
                  <a:pt x="2027545" y="3080525"/>
                </a:lnTo>
                <a:lnTo>
                  <a:pt x="0" y="308052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AutoShape 4"/>
          <p:cNvSpPr/>
          <p:nvPr/>
        </p:nvSpPr>
        <p:spPr>
          <a:xfrm>
            <a:off x="-1131705" y="5450733"/>
            <a:ext cx="18945547" cy="1317"/>
          </a:xfrm>
          <a:prstGeom prst="line">
            <a:avLst/>
          </a:prstGeom>
          <a:ln w="38100" cap="flat">
            <a:solidFill>
              <a:srgbClr val="000000"/>
            </a:solidFill>
            <a:prstDash val="solid"/>
            <a:headEnd type="none" w="sm" len="sm"/>
            <a:tailEnd type="none" w="sm" len="sm"/>
          </a:ln>
        </p:spPr>
      </p:sp>
      <p:grpSp>
        <p:nvGrpSpPr>
          <p:cNvPr id="5" name="Group 5"/>
          <p:cNvGrpSpPr/>
          <p:nvPr/>
        </p:nvGrpSpPr>
        <p:grpSpPr>
          <a:xfrm>
            <a:off x="1068578" y="5221217"/>
            <a:ext cx="501082" cy="501082"/>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31211"/>
            </a:solidFill>
          </p:spPr>
        </p:sp>
        <p:sp>
          <p:nvSpPr>
            <p:cNvPr id="7" name="TextBox 7"/>
            <p:cNvSpPr txBox="1"/>
            <p:nvPr/>
          </p:nvSpPr>
          <p:spPr>
            <a:xfrm>
              <a:off x="76200" y="57150"/>
              <a:ext cx="660400" cy="679450"/>
            </a:xfrm>
            <a:prstGeom prst="rect">
              <a:avLst/>
            </a:prstGeom>
          </p:spPr>
          <p:txBody>
            <a:bodyPr lIns="50800" tIns="50800" rIns="50800" bIns="50800" rtlCol="0" anchor="ctr"/>
            <a:lstStyle/>
            <a:p>
              <a:pPr algn="ctr">
                <a:lnSpc>
                  <a:spcPts val="2859"/>
                </a:lnSpc>
              </a:pPr>
              <a:endParaRPr/>
            </a:p>
          </p:txBody>
        </p:sp>
      </p:grpSp>
      <p:sp>
        <p:nvSpPr>
          <p:cNvPr id="8" name="Freeform 8"/>
          <p:cNvSpPr/>
          <p:nvPr/>
        </p:nvSpPr>
        <p:spPr>
          <a:xfrm>
            <a:off x="3847333" y="1940539"/>
            <a:ext cx="2027545" cy="3080525"/>
          </a:xfrm>
          <a:custGeom>
            <a:avLst/>
            <a:gdLst/>
            <a:ahLst/>
            <a:cxnLst/>
            <a:rect l="l" t="t" r="r" b="b"/>
            <a:pathLst>
              <a:path w="2027545" h="3080525">
                <a:moveTo>
                  <a:pt x="0" y="0"/>
                </a:moveTo>
                <a:lnTo>
                  <a:pt x="2027546" y="0"/>
                </a:lnTo>
                <a:lnTo>
                  <a:pt x="2027546" y="3080525"/>
                </a:lnTo>
                <a:lnTo>
                  <a:pt x="0" y="308052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9" name="Group 9"/>
          <p:cNvGrpSpPr/>
          <p:nvPr/>
        </p:nvGrpSpPr>
        <p:grpSpPr>
          <a:xfrm>
            <a:off x="4610565" y="5240267"/>
            <a:ext cx="501082" cy="501082"/>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31211"/>
            </a:solidFill>
          </p:spPr>
        </p:sp>
        <p:sp>
          <p:nvSpPr>
            <p:cNvPr id="11" name="TextBox 11"/>
            <p:cNvSpPr txBox="1"/>
            <p:nvPr/>
          </p:nvSpPr>
          <p:spPr>
            <a:xfrm>
              <a:off x="76200" y="57150"/>
              <a:ext cx="660400" cy="679450"/>
            </a:xfrm>
            <a:prstGeom prst="rect">
              <a:avLst/>
            </a:prstGeom>
          </p:spPr>
          <p:txBody>
            <a:bodyPr lIns="50800" tIns="50800" rIns="50800" bIns="50800" rtlCol="0" anchor="ctr"/>
            <a:lstStyle/>
            <a:p>
              <a:pPr algn="ctr">
                <a:lnSpc>
                  <a:spcPts val="2859"/>
                </a:lnSpc>
              </a:pPr>
              <a:endParaRPr/>
            </a:p>
          </p:txBody>
        </p:sp>
      </p:grpSp>
      <p:sp>
        <p:nvSpPr>
          <p:cNvPr id="12" name="Freeform 12"/>
          <p:cNvSpPr/>
          <p:nvPr/>
        </p:nvSpPr>
        <p:spPr>
          <a:xfrm>
            <a:off x="7510288" y="1940539"/>
            <a:ext cx="2027545" cy="3080525"/>
          </a:xfrm>
          <a:custGeom>
            <a:avLst/>
            <a:gdLst/>
            <a:ahLst/>
            <a:cxnLst/>
            <a:rect l="l" t="t" r="r" b="b"/>
            <a:pathLst>
              <a:path w="2027545" h="3080525">
                <a:moveTo>
                  <a:pt x="0" y="0"/>
                </a:moveTo>
                <a:lnTo>
                  <a:pt x="2027545" y="0"/>
                </a:lnTo>
                <a:lnTo>
                  <a:pt x="2027545" y="3080525"/>
                </a:lnTo>
                <a:lnTo>
                  <a:pt x="0" y="308052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13" name="Group 13"/>
          <p:cNvGrpSpPr/>
          <p:nvPr/>
        </p:nvGrpSpPr>
        <p:grpSpPr>
          <a:xfrm>
            <a:off x="8273520" y="5240267"/>
            <a:ext cx="501082" cy="501082"/>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31211"/>
            </a:solidFill>
          </p:spPr>
        </p:sp>
        <p:sp>
          <p:nvSpPr>
            <p:cNvPr id="15" name="TextBox 15"/>
            <p:cNvSpPr txBox="1"/>
            <p:nvPr/>
          </p:nvSpPr>
          <p:spPr>
            <a:xfrm>
              <a:off x="76200" y="57150"/>
              <a:ext cx="660400" cy="679450"/>
            </a:xfrm>
            <a:prstGeom prst="rect">
              <a:avLst/>
            </a:prstGeom>
          </p:spPr>
          <p:txBody>
            <a:bodyPr lIns="50800" tIns="50800" rIns="50800" bIns="50800" rtlCol="0" anchor="ctr"/>
            <a:lstStyle/>
            <a:p>
              <a:pPr algn="ctr">
                <a:lnSpc>
                  <a:spcPts val="2859"/>
                </a:lnSpc>
              </a:pPr>
              <a:endParaRPr/>
            </a:p>
          </p:txBody>
        </p:sp>
      </p:grpSp>
      <p:sp>
        <p:nvSpPr>
          <p:cNvPr id="16" name="Freeform 16"/>
          <p:cNvSpPr/>
          <p:nvPr/>
        </p:nvSpPr>
        <p:spPr>
          <a:xfrm>
            <a:off x="11615917" y="1940539"/>
            <a:ext cx="2027545" cy="3080525"/>
          </a:xfrm>
          <a:custGeom>
            <a:avLst/>
            <a:gdLst/>
            <a:ahLst/>
            <a:cxnLst/>
            <a:rect l="l" t="t" r="r" b="b"/>
            <a:pathLst>
              <a:path w="2027545" h="3080525">
                <a:moveTo>
                  <a:pt x="0" y="0"/>
                </a:moveTo>
                <a:lnTo>
                  <a:pt x="2027545" y="0"/>
                </a:lnTo>
                <a:lnTo>
                  <a:pt x="2027545" y="3080525"/>
                </a:lnTo>
                <a:lnTo>
                  <a:pt x="0" y="308052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17" name="Group 17"/>
          <p:cNvGrpSpPr/>
          <p:nvPr/>
        </p:nvGrpSpPr>
        <p:grpSpPr>
          <a:xfrm>
            <a:off x="12379148" y="5220559"/>
            <a:ext cx="501082" cy="501082"/>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31211"/>
            </a:solidFill>
          </p:spPr>
        </p:sp>
        <p:sp>
          <p:nvSpPr>
            <p:cNvPr id="19" name="TextBox 19"/>
            <p:cNvSpPr txBox="1"/>
            <p:nvPr/>
          </p:nvSpPr>
          <p:spPr>
            <a:xfrm>
              <a:off x="76200" y="57150"/>
              <a:ext cx="660400" cy="679450"/>
            </a:xfrm>
            <a:prstGeom prst="rect">
              <a:avLst/>
            </a:prstGeom>
          </p:spPr>
          <p:txBody>
            <a:bodyPr lIns="50800" tIns="50800" rIns="50800" bIns="50800" rtlCol="0" anchor="ctr"/>
            <a:lstStyle/>
            <a:p>
              <a:pPr algn="ctr">
                <a:lnSpc>
                  <a:spcPts val="2859"/>
                </a:lnSpc>
              </a:pPr>
              <a:endParaRPr/>
            </a:p>
          </p:txBody>
        </p:sp>
      </p:grpSp>
      <p:sp>
        <p:nvSpPr>
          <p:cNvPr id="20" name="Freeform 20"/>
          <p:cNvSpPr/>
          <p:nvPr/>
        </p:nvSpPr>
        <p:spPr>
          <a:xfrm>
            <a:off x="15471005" y="1901291"/>
            <a:ext cx="2027545" cy="3080525"/>
          </a:xfrm>
          <a:custGeom>
            <a:avLst/>
            <a:gdLst/>
            <a:ahLst/>
            <a:cxnLst/>
            <a:rect l="l" t="t" r="r" b="b"/>
            <a:pathLst>
              <a:path w="2027545" h="3080525">
                <a:moveTo>
                  <a:pt x="0" y="0"/>
                </a:moveTo>
                <a:lnTo>
                  <a:pt x="2027545" y="0"/>
                </a:lnTo>
                <a:lnTo>
                  <a:pt x="2027545" y="3080525"/>
                </a:lnTo>
                <a:lnTo>
                  <a:pt x="0" y="308052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21" name="Group 21"/>
          <p:cNvGrpSpPr/>
          <p:nvPr/>
        </p:nvGrpSpPr>
        <p:grpSpPr>
          <a:xfrm>
            <a:off x="16234236" y="5220559"/>
            <a:ext cx="501082" cy="501082"/>
            <a:chOff x="0" y="0"/>
            <a:chExt cx="812800" cy="812800"/>
          </a:xfrm>
        </p:grpSpPr>
        <p:sp>
          <p:nvSpPr>
            <p:cNvPr id="22" name="Freeform 2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31211"/>
            </a:solidFill>
          </p:spPr>
        </p:sp>
        <p:sp>
          <p:nvSpPr>
            <p:cNvPr id="23" name="TextBox 23"/>
            <p:cNvSpPr txBox="1"/>
            <p:nvPr/>
          </p:nvSpPr>
          <p:spPr>
            <a:xfrm>
              <a:off x="76200" y="57150"/>
              <a:ext cx="660400" cy="679450"/>
            </a:xfrm>
            <a:prstGeom prst="rect">
              <a:avLst/>
            </a:prstGeom>
          </p:spPr>
          <p:txBody>
            <a:bodyPr lIns="50800" tIns="50800" rIns="50800" bIns="50800" rtlCol="0" anchor="ctr"/>
            <a:lstStyle/>
            <a:p>
              <a:pPr algn="ctr">
                <a:lnSpc>
                  <a:spcPts val="2859"/>
                </a:lnSpc>
              </a:pPr>
              <a:endParaRPr/>
            </a:p>
          </p:txBody>
        </p:sp>
      </p:grpSp>
      <p:sp>
        <p:nvSpPr>
          <p:cNvPr id="24" name="TextBox 24"/>
          <p:cNvSpPr txBox="1"/>
          <p:nvPr/>
        </p:nvSpPr>
        <p:spPr>
          <a:xfrm>
            <a:off x="305346" y="2367465"/>
            <a:ext cx="2027545" cy="1437513"/>
          </a:xfrm>
          <a:prstGeom prst="rect">
            <a:avLst/>
          </a:prstGeom>
        </p:spPr>
        <p:txBody>
          <a:bodyPr lIns="0" tIns="0" rIns="0" bIns="0" rtlCol="0" anchor="t">
            <a:spAutoFit/>
          </a:bodyPr>
          <a:lstStyle/>
          <a:p>
            <a:pPr algn="ctr">
              <a:lnSpc>
                <a:spcPts val="5795"/>
              </a:lnSpc>
            </a:pPr>
            <a:r>
              <a:rPr lang="en-US" sz="4200" spc="411">
                <a:solidFill>
                  <a:srgbClr val="FFFBFB"/>
                </a:solidFill>
                <a:latin typeface="DM Sans Bold"/>
              </a:rPr>
              <a:t>2024</a:t>
            </a:r>
          </a:p>
          <a:p>
            <a:pPr algn="ctr">
              <a:lnSpc>
                <a:spcPts val="5795"/>
              </a:lnSpc>
            </a:pPr>
            <a:r>
              <a:rPr lang="en-US" sz="4200" spc="411">
                <a:solidFill>
                  <a:srgbClr val="FFFBFB"/>
                </a:solidFill>
                <a:latin typeface="DM Sans Bold"/>
              </a:rPr>
              <a:t>Q1</a:t>
            </a:r>
          </a:p>
        </p:txBody>
      </p:sp>
      <p:sp>
        <p:nvSpPr>
          <p:cNvPr id="25" name="TextBox 25"/>
          <p:cNvSpPr txBox="1"/>
          <p:nvPr/>
        </p:nvSpPr>
        <p:spPr>
          <a:xfrm>
            <a:off x="3847333" y="2397189"/>
            <a:ext cx="2027545" cy="1482852"/>
          </a:xfrm>
          <a:prstGeom prst="rect">
            <a:avLst/>
          </a:prstGeom>
        </p:spPr>
        <p:txBody>
          <a:bodyPr lIns="0" tIns="0" rIns="0" bIns="0" rtlCol="0" anchor="t">
            <a:spAutoFit/>
          </a:bodyPr>
          <a:lstStyle/>
          <a:p>
            <a:pPr algn="ctr">
              <a:lnSpc>
                <a:spcPts val="5933"/>
              </a:lnSpc>
            </a:pPr>
            <a:r>
              <a:rPr lang="en-US" sz="4299" spc="421">
                <a:solidFill>
                  <a:srgbClr val="FFFBFB"/>
                </a:solidFill>
                <a:latin typeface="DM Sans Bold"/>
              </a:rPr>
              <a:t>2024</a:t>
            </a:r>
          </a:p>
          <a:p>
            <a:pPr algn="ctr">
              <a:lnSpc>
                <a:spcPts val="5933"/>
              </a:lnSpc>
            </a:pPr>
            <a:r>
              <a:rPr lang="en-US" sz="4299" spc="421">
                <a:solidFill>
                  <a:srgbClr val="FFFBFB"/>
                </a:solidFill>
                <a:latin typeface="DM Sans Bold"/>
              </a:rPr>
              <a:t>Q2</a:t>
            </a:r>
          </a:p>
        </p:txBody>
      </p:sp>
      <p:sp>
        <p:nvSpPr>
          <p:cNvPr id="26" name="TextBox 26"/>
          <p:cNvSpPr txBox="1"/>
          <p:nvPr/>
        </p:nvSpPr>
        <p:spPr>
          <a:xfrm>
            <a:off x="7510288" y="2397189"/>
            <a:ext cx="2027545" cy="1482852"/>
          </a:xfrm>
          <a:prstGeom prst="rect">
            <a:avLst/>
          </a:prstGeom>
        </p:spPr>
        <p:txBody>
          <a:bodyPr lIns="0" tIns="0" rIns="0" bIns="0" rtlCol="0" anchor="t">
            <a:spAutoFit/>
          </a:bodyPr>
          <a:lstStyle/>
          <a:p>
            <a:pPr algn="ctr">
              <a:lnSpc>
                <a:spcPts val="5933"/>
              </a:lnSpc>
            </a:pPr>
            <a:r>
              <a:rPr lang="en-US" sz="4299" spc="421">
                <a:solidFill>
                  <a:srgbClr val="FFFBFB"/>
                </a:solidFill>
                <a:latin typeface="DM Sans Bold"/>
              </a:rPr>
              <a:t>2024</a:t>
            </a:r>
          </a:p>
          <a:p>
            <a:pPr algn="ctr">
              <a:lnSpc>
                <a:spcPts val="5933"/>
              </a:lnSpc>
            </a:pPr>
            <a:r>
              <a:rPr lang="en-US" sz="4299" spc="421">
                <a:solidFill>
                  <a:srgbClr val="FFFBFB"/>
                </a:solidFill>
                <a:latin typeface="DM Sans Bold"/>
              </a:rPr>
              <a:t>Q3</a:t>
            </a:r>
          </a:p>
        </p:txBody>
      </p:sp>
      <p:sp>
        <p:nvSpPr>
          <p:cNvPr id="27" name="TextBox 27"/>
          <p:cNvSpPr txBox="1"/>
          <p:nvPr/>
        </p:nvSpPr>
        <p:spPr>
          <a:xfrm>
            <a:off x="11615917" y="2397189"/>
            <a:ext cx="2027545" cy="1482852"/>
          </a:xfrm>
          <a:prstGeom prst="rect">
            <a:avLst/>
          </a:prstGeom>
        </p:spPr>
        <p:txBody>
          <a:bodyPr lIns="0" tIns="0" rIns="0" bIns="0" rtlCol="0" anchor="t">
            <a:spAutoFit/>
          </a:bodyPr>
          <a:lstStyle/>
          <a:p>
            <a:pPr algn="ctr">
              <a:lnSpc>
                <a:spcPts val="5933"/>
              </a:lnSpc>
            </a:pPr>
            <a:r>
              <a:rPr lang="en-US" sz="4299" spc="421">
                <a:solidFill>
                  <a:srgbClr val="FFFBFB"/>
                </a:solidFill>
                <a:latin typeface="DM Sans Bold"/>
              </a:rPr>
              <a:t>2024</a:t>
            </a:r>
          </a:p>
          <a:p>
            <a:pPr algn="ctr">
              <a:lnSpc>
                <a:spcPts val="5933"/>
              </a:lnSpc>
            </a:pPr>
            <a:r>
              <a:rPr lang="en-US" sz="4299" spc="421">
                <a:solidFill>
                  <a:srgbClr val="FFFBFB"/>
                </a:solidFill>
                <a:latin typeface="DM Sans Bold"/>
              </a:rPr>
              <a:t>Q4</a:t>
            </a:r>
          </a:p>
        </p:txBody>
      </p:sp>
      <p:sp>
        <p:nvSpPr>
          <p:cNvPr id="28" name="TextBox 28"/>
          <p:cNvSpPr txBox="1"/>
          <p:nvPr/>
        </p:nvSpPr>
        <p:spPr>
          <a:xfrm>
            <a:off x="15530578" y="2357940"/>
            <a:ext cx="2027545" cy="1482852"/>
          </a:xfrm>
          <a:prstGeom prst="rect">
            <a:avLst/>
          </a:prstGeom>
        </p:spPr>
        <p:txBody>
          <a:bodyPr lIns="0" tIns="0" rIns="0" bIns="0" rtlCol="0" anchor="t">
            <a:spAutoFit/>
          </a:bodyPr>
          <a:lstStyle/>
          <a:p>
            <a:pPr algn="ctr">
              <a:lnSpc>
                <a:spcPts val="5933"/>
              </a:lnSpc>
            </a:pPr>
            <a:r>
              <a:rPr lang="en-US" sz="4299" spc="421">
                <a:solidFill>
                  <a:srgbClr val="FFFBFB"/>
                </a:solidFill>
                <a:latin typeface="DM Sans Bold"/>
              </a:rPr>
              <a:t>2025</a:t>
            </a:r>
          </a:p>
          <a:p>
            <a:pPr algn="ctr">
              <a:lnSpc>
                <a:spcPts val="5933"/>
              </a:lnSpc>
            </a:pPr>
            <a:r>
              <a:rPr lang="en-US" sz="4299" spc="421">
                <a:solidFill>
                  <a:srgbClr val="FFFBFB"/>
                </a:solidFill>
                <a:latin typeface="DM Sans Bold"/>
              </a:rPr>
              <a:t>Q1</a:t>
            </a:r>
          </a:p>
        </p:txBody>
      </p:sp>
      <p:sp>
        <p:nvSpPr>
          <p:cNvPr id="29" name="TextBox 29"/>
          <p:cNvSpPr txBox="1"/>
          <p:nvPr/>
        </p:nvSpPr>
        <p:spPr>
          <a:xfrm>
            <a:off x="272483" y="6008253"/>
            <a:ext cx="2790714" cy="3764280"/>
          </a:xfrm>
          <a:prstGeom prst="rect">
            <a:avLst/>
          </a:prstGeom>
        </p:spPr>
        <p:txBody>
          <a:bodyPr lIns="0" tIns="0" rIns="0" bIns="0" rtlCol="0" anchor="t">
            <a:spAutoFit/>
          </a:bodyPr>
          <a:lstStyle/>
          <a:p>
            <a:pPr marL="388620" lvl="1" indent="-194310">
              <a:lnSpc>
                <a:spcPts val="2520"/>
              </a:lnSpc>
              <a:buFont typeface="Arial"/>
              <a:buChar char="•"/>
            </a:pPr>
            <a:r>
              <a:rPr lang="en-US" sz="1800">
                <a:solidFill>
                  <a:srgbClr val="000000"/>
                </a:solidFill>
                <a:latin typeface="DM Sans Bold"/>
              </a:rPr>
              <a:t>Facial Image verification: </a:t>
            </a:r>
            <a:r>
              <a:rPr lang="en-US" sz="1800">
                <a:solidFill>
                  <a:srgbClr val="000000"/>
                </a:solidFill>
                <a:latin typeface="DM Sans"/>
              </a:rPr>
              <a:t>Allows users to upload image and classify as authentic or fake </a:t>
            </a:r>
          </a:p>
          <a:p>
            <a:pPr marL="388620" lvl="1" indent="-194310">
              <a:lnSpc>
                <a:spcPts val="2520"/>
              </a:lnSpc>
              <a:buFont typeface="Arial"/>
              <a:buChar char="•"/>
            </a:pPr>
            <a:r>
              <a:rPr lang="en-US" sz="1800">
                <a:solidFill>
                  <a:srgbClr val="000000"/>
                </a:solidFill>
                <a:latin typeface="DM Sans Bold"/>
              </a:rPr>
              <a:t>Audio verification:</a:t>
            </a:r>
            <a:r>
              <a:rPr lang="en-US" sz="1800">
                <a:solidFill>
                  <a:srgbClr val="000000"/>
                </a:solidFill>
                <a:latin typeface="DM Sans"/>
              </a:rPr>
              <a:t> Some of the key elements would include Audio splicing, Context Matching, Anomaly detection etc</a:t>
            </a:r>
          </a:p>
        </p:txBody>
      </p:sp>
      <p:sp>
        <p:nvSpPr>
          <p:cNvPr id="30" name="TextBox 30"/>
          <p:cNvSpPr txBox="1"/>
          <p:nvPr/>
        </p:nvSpPr>
        <p:spPr>
          <a:xfrm>
            <a:off x="3358275" y="6008253"/>
            <a:ext cx="3102968" cy="2506980"/>
          </a:xfrm>
          <a:prstGeom prst="rect">
            <a:avLst/>
          </a:prstGeom>
        </p:spPr>
        <p:txBody>
          <a:bodyPr lIns="0" tIns="0" rIns="0" bIns="0" rtlCol="0" anchor="t">
            <a:spAutoFit/>
          </a:bodyPr>
          <a:lstStyle/>
          <a:p>
            <a:pPr marL="388622" lvl="1" indent="-194311">
              <a:lnSpc>
                <a:spcPts val="2520"/>
              </a:lnSpc>
              <a:buFont typeface="Arial"/>
              <a:buChar char="•"/>
            </a:pPr>
            <a:r>
              <a:rPr lang="en-US" sz="1800">
                <a:solidFill>
                  <a:srgbClr val="000000"/>
                </a:solidFill>
                <a:latin typeface="DM Sans Bold"/>
              </a:rPr>
              <a:t>Text detection:</a:t>
            </a:r>
            <a:r>
              <a:rPr lang="en-US" sz="1800">
                <a:solidFill>
                  <a:srgbClr val="000000"/>
                </a:solidFill>
                <a:latin typeface="DM Sans"/>
              </a:rPr>
              <a:t> To detect whether the given text is AI generated or not </a:t>
            </a:r>
          </a:p>
          <a:p>
            <a:pPr marL="388622" lvl="1" indent="-194311">
              <a:lnSpc>
                <a:spcPts val="2520"/>
              </a:lnSpc>
              <a:buFont typeface="Arial"/>
              <a:buChar char="•"/>
            </a:pPr>
            <a:r>
              <a:rPr lang="en-US" sz="1800">
                <a:solidFill>
                  <a:srgbClr val="000000"/>
                </a:solidFill>
                <a:latin typeface="DM Sans Bold"/>
              </a:rPr>
              <a:t>Multi-Factor Authentication:</a:t>
            </a:r>
            <a:r>
              <a:rPr lang="en-US" sz="1800">
                <a:solidFill>
                  <a:srgbClr val="000000"/>
                </a:solidFill>
                <a:latin typeface="DM Sans"/>
              </a:rPr>
              <a:t> Integrating with DUO mobile for MFA</a:t>
            </a:r>
          </a:p>
        </p:txBody>
      </p:sp>
      <p:sp>
        <p:nvSpPr>
          <p:cNvPr id="31" name="TextBox 31"/>
          <p:cNvSpPr txBox="1"/>
          <p:nvPr/>
        </p:nvSpPr>
        <p:spPr>
          <a:xfrm>
            <a:off x="7152139" y="6008253"/>
            <a:ext cx="3434739" cy="3764280"/>
          </a:xfrm>
          <a:prstGeom prst="rect">
            <a:avLst/>
          </a:prstGeom>
        </p:spPr>
        <p:txBody>
          <a:bodyPr lIns="0" tIns="0" rIns="0" bIns="0" rtlCol="0" anchor="t">
            <a:spAutoFit/>
          </a:bodyPr>
          <a:lstStyle/>
          <a:p>
            <a:pPr marL="388622" lvl="1" indent="-194311">
              <a:lnSpc>
                <a:spcPts val="2520"/>
              </a:lnSpc>
              <a:buFont typeface="Arial"/>
              <a:buChar char="•"/>
            </a:pPr>
            <a:r>
              <a:rPr lang="en-US" sz="1800">
                <a:solidFill>
                  <a:srgbClr val="000000"/>
                </a:solidFill>
                <a:latin typeface="DM Sans Bold"/>
              </a:rPr>
              <a:t>Educational certificates (transcripts) Authentication: </a:t>
            </a:r>
            <a:r>
              <a:rPr lang="en-US" sz="1800">
                <a:solidFill>
                  <a:srgbClr val="000000"/>
                </a:solidFill>
                <a:latin typeface="DM Sans"/>
              </a:rPr>
              <a:t>the process of verifying the authenticity of educational documents, such as diplomas and transcripts.</a:t>
            </a:r>
          </a:p>
          <a:p>
            <a:pPr marL="388622" lvl="1" indent="-194311">
              <a:lnSpc>
                <a:spcPts val="2520"/>
              </a:lnSpc>
              <a:buFont typeface="Arial"/>
              <a:buChar char="•"/>
            </a:pPr>
            <a:r>
              <a:rPr lang="en-US" sz="1800">
                <a:solidFill>
                  <a:srgbClr val="000000"/>
                </a:solidFill>
                <a:latin typeface="DM Sans Bold"/>
              </a:rPr>
              <a:t>Social-media profile verification: </a:t>
            </a:r>
            <a:r>
              <a:rPr lang="en-US" sz="1800">
                <a:solidFill>
                  <a:srgbClr val="000000"/>
                </a:solidFill>
                <a:latin typeface="DM Sans"/>
              </a:rPr>
              <a:t>is the process of confirming the identity of a person or organization on a social media platform</a:t>
            </a:r>
            <a:r>
              <a:rPr lang="en-US" sz="1800">
                <a:solidFill>
                  <a:srgbClr val="000000"/>
                </a:solidFill>
                <a:latin typeface="DM Sans Bold"/>
              </a:rPr>
              <a:t>.</a:t>
            </a:r>
          </a:p>
        </p:txBody>
      </p:sp>
      <p:sp>
        <p:nvSpPr>
          <p:cNvPr id="32" name="TextBox 32"/>
          <p:cNvSpPr txBox="1"/>
          <p:nvPr/>
        </p:nvSpPr>
        <p:spPr>
          <a:xfrm>
            <a:off x="11511997" y="6093116"/>
            <a:ext cx="2736466" cy="2192655"/>
          </a:xfrm>
          <a:prstGeom prst="rect">
            <a:avLst/>
          </a:prstGeom>
        </p:spPr>
        <p:txBody>
          <a:bodyPr lIns="0" tIns="0" rIns="0" bIns="0" rtlCol="0" anchor="t">
            <a:spAutoFit/>
          </a:bodyPr>
          <a:lstStyle/>
          <a:p>
            <a:pPr marL="388622" lvl="1" indent="-194311">
              <a:lnSpc>
                <a:spcPts val="2520"/>
              </a:lnSpc>
              <a:buFont typeface="Arial"/>
              <a:buChar char="•"/>
            </a:pPr>
            <a:r>
              <a:rPr lang="en-US" sz="1800">
                <a:solidFill>
                  <a:srgbClr val="000000"/>
                </a:solidFill>
                <a:latin typeface="DM Sans Bold"/>
              </a:rPr>
              <a:t>Video authentication (deep-fake, authentic): </a:t>
            </a:r>
            <a:r>
              <a:rPr lang="en-US" sz="1800">
                <a:solidFill>
                  <a:srgbClr val="000000"/>
                </a:solidFill>
                <a:latin typeface="DM Sans"/>
              </a:rPr>
              <a:t>Authenticating whether the video is a deep fake or digitally altered</a:t>
            </a:r>
          </a:p>
        </p:txBody>
      </p:sp>
      <p:sp>
        <p:nvSpPr>
          <p:cNvPr id="33" name="TextBox 33"/>
          <p:cNvSpPr txBox="1"/>
          <p:nvPr/>
        </p:nvSpPr>
        <p:spPr>
          <a:xfrm>
            <a:off x="15289084" y="5843329"/>
            <a:ext cx="2269039" cy="1564005"/>
          </a:xfrm>
          <a:prstGeom prst="rect">
            <a:avLst/>
          </a:prstGeom>
        </p:spPr>
        <p:txBody>
          <a:bodyPr lIns="0" tIns="0" rIns="0" bIns="0" rtlCol="0" anchor="t">
            <a:spAutoFit/>
          </a:bodyPr>
          <a:lstStyle/>
          <a:p>
            <a:pPr marL="388622" lvl="1" indent="-194311">
              <a:lnSpc>
                <a:spcPts val="2520"/>
              </a:lnSpc>
              <a:buFont typeface="Arial"/>
              <a:buChar char="•"/>
            </a:pPr>
            <a:r>
              <a:rPr lang="en-US" sz="1800">
                <a:solidFill>
                  <a:srgbClr val="000000"/>
                </a:solidFill>
                <a:latin typeface="DM Sans Bold"/>
              </a:rPr>
              <a:t>Testing the features</a:t>
            </a:r>
          </a:p>
          <a:p>
            <a:pPr marL="388622" lvl="1" indent="-194311">
              <a:lnSpc>
                <a:spcPts val="2520"/>
              </a:lnSpc>
              <a:buFont typeface="Arial"/>
              <a:buChar char="•"/>
            </a:pPr>
            <a:r>
              <a:rPr lang="en-US" sz="1800">
                <a:solidFill>
                  <a:srgbClr val="000000"/>
                </a:solidFill>
                <a:latin typeface="DM Sans Bold"/>
              </a:rPr>
              <a:t> Launch Beta-version (invite basis)</a:t>
            </a:r>
          </a:p>
        </p:txBody>
      </p:sp>
      <p:sp>
        <p:nvSpPr>
          <p:cNvPr id="34" name="TextBox 34"/>
          <p:cNvSpPr txBox="1"/>
          <p:nvPr/>
        </p:nvSpPr>
        <p:spPr>
          <a:xfrm>
            <a:off x="4144704" y="184776"/>
            <a:ext cx="8758714" cy="1094728"/>
          </a:xfrm>
          <a:prstGeom prst="rect">
            <a:avLst/>
          </a:prstGeom>
        </p:spPr>
        <p:txBody>
          <a:bodyPr lIns="0" tIns="0" rIns="0" bIns="0" rtlCol="0" anchor="t">
            <a:spAutoFit/>
          </a:bodyPr>
          <a:lstStyle/>
          <a:p>
            <a:pPr algn="ctr">
              <a:lnSpc>
                <a:spcPts val="8960"/>
              </a:lnSpc>
            </a:pPr>
            <a:r>
              <a:rPr lang="en-US" sz="6400">
                <a:solidFill>
                  <a:srgbClr val="000000"/>
                </a:solidFill>
                <a:latin typeface="DM Sans Bold"/>
              </a:rPr>
              <a:t>RoadMap-Pre-Launch</a:t>
            </a:r>
          </a:p>
        </p:txBody>
      </p:sp>
      <p:sp>
        <p:nvSpPr>
          <p:cNvPr id="35" name="Freeform 35"/>
          <p:cNvSpPr/>
          <p:nvPr/>
        </p:nvSpPr>
        <p:spPr>
          <a:xfrm>
            <a:off x="-4412069" y="-4928216"/>
            <a:ext cx="9022634" cy="9258300"/>
          </a:xfrm>
          <a:custGeom>
            <a:avLst/>
            <a:gdLst/>
            <a:ahLst/>
            <a:cxnLst/>
            <a:rect l="l" t="t" r="r" b="b"/>
            <a:pathLst>
              <a:path w="9022634" h="9258300">
                <a:moveTo>
                  <a:pt x="0" y="0"/>
                </a:moveTo>
                <a:lnTo>
                  <a:pt x="9022634" y="0"/>
                </a:lnTo>
                <a:lnTo>
                  <a:pt x="9022634" y="9258300"/>
                </a:lnTo>
                <a:lnTo>
                  <a:pt x="0" y="92583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36" name="Freeform 36"/>
          <p:cNvSpPr/>
          <p:nvPr/>
        </p:nvSpPr>
        <p:spPr>
          <a:xfrm rot="7659121">
            <a:off x="12419590" y="-3605683"/>
            <a:ext cx="7629294" cy="7828566"/>
          </a:xfrm>
          <a:custGeom>
            <a:avLst/>
            <a:gdLst/>
            <a:ahLst/>
            <a:cxnLst/>
            <a:rect l="l" t="t" r="r" b="b"/>
            <a:pathLst>
              <a:path w="7629294" h="7828566">
                <a:moveTo>
                  <a:pt x="0" y="0"/>
                </a:moveTo>
                <a:lnTo>
                  <a:pt x="7629293" y="0"/>
                </a:lnTo>
                <a:lnTo>
                  <a:pt x="7629293" y="7828567"/>
                </a:lnTo>
                <a:lnTo>
                  <a:pt x="0" y="782856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3" name="Freeform 3"/>
          <p:cNvSpPr/>
          <p:nvPr/>
        </p:nvSpPr>
        <p:spPr>
          <a:xfrm>
            <a:off x="305346" y="1901291"/>
            <a:ext cx="2027545" cy="3080525"/>
          </a:xfrm>
          <a:custGeom>
            <a:avLst/>
            <a:gdLst/>
            <a:ahLst/>
            <a:cxnLst/>
            <a:rect l="l" t="t" r="r" b="b"/>
            <a:pathLst>
              <a:path w="2027545" h="3080525">
                <a:moveTo>
                  <a:pt x="0" y="0"/>
                </a:moveTo>
                <a:lnTo>
                  <a:pt x="2027545" y="0"/>
                </a:lnTo>
                <a:lnTo>
                  <a:pt x="2027545" y="3080525"/>
                </a:lnTo>
                <a:lnTo>
                  <a:pt x="0" y="308052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AutoShape 4"/>
          <p:cNvSpPr/>
          <p:nvPr/>
        </p:nvSpPr>
        <p:spPr>
          <a:xfrm>
            <a:off x="-1131705" y="5450733"/>
            <a:ext cx="18945547" cy="1317"/>
          </a:xfrm>
          <a:prstGeom prst="line">
            <a:avLst/>
          </a:prstGeom>
          <a:ln w="38100" cap="flat">
            <a:solidFill>
              <a:srgbClr val="000000"/>
            </a:solidFill>
            <a:prstDash val="solid"/>
            <a:headEnd type="none" w="sm" len="sm"/>
            <a:tailEnd type="none" w="sm" len="sm"/>
          </a:ln>
        </p:spPr>
      </p:sp>
      <p:grpSp>
        <p:nvGrpSpPr>
          <p:cNvPr id="5" name="Group 5"/>
          <p:cNvGrpSpPr/>
          <p:nvPr/>
        </p:nvGrpSpPr>
        <p:grpSpPr>
          <a:xfrm>
            <a:off x="1068578" y="5221217"/>
            <a:ext cx="501082" cy="501082"/>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31211"/>
            </a:solidFill>
          </p:spPr>
        </p:sp>
        <p:sp>
          <p:nvSpPr>
            <p:cNvPr id="7" name="TextBox 7"/>
            <p:cNvSpPr txBox="1"/>
            <p:nvPr/>
          </p:nvSpPr>
          <p:spPr>
            <a:xfrm>
              <a:off x="76200" y="57150"/>
              <a:ext cx="660400" cy="679450"/>
            </a:xfrm>
            <a:prstGeom prst="rect">
              <a:avLst/>
            </a:prstGeom>
          </p:spPr>
          <p:txBody>
            <a:bodyPr lIns="50800" tIns="50800" rIns="50800" bIns="50800" rtlCol="0" anchor="ctr"/>
            <a:lstStyle/>
            <a:p>
              <a:pPr algn="ctr">
                <a:lnSpc>
                  <a:spcPts val="2859"/>
                </a:lnSpc>
              </a:pPr>
              <a:endParaRPr/>
            </a:p>
          </p:txBody>
        </p:sp>
      </p:grpSp>
      <p:sp>
        <p:nvSpPr>
          <p:cNvPr id="8" name="Freeform 8"/>
          <p:cNvSpPr/>
          <p:nvPr/>
        </p:nvSpPr>
        <p:spPr>
          <a:xfrm>
            <a:off x="3847333" y="1940539"/>
            <a:ext cx="2027545" cy="3080525"/>
          </a:xfrm>
          <a:custGeom>
            <a:avLst/>
            <a:gdLst/>
            <a:ahLst/>
            <a:cxnLst/>
            <a:rect l="l" t="t" r="r" b="b"/>
            <a:pathLst>
              <a:path w="2027545" h="3080525">
                <a:moveTo>
                  <a:pt x="0" y="0"/>
                </a:moveTo>
                <a:lnTo>
                  <a:pt x="2027546" y="0"/>
                </a:lnTo>
                <a:lnTo>
                  <a:pt x="2027546" y="3080525"/>
                </a:lnTo>
                <a:lnTo>
                  <a:pt x="0" y="308052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9" name="Group 9"/>
          <p:cNvGrpSpPr/>
          <p:nvPr/>
        </p:nvGrpSpPr>
        <p:grpSpPr>
          <a:xfrm>
            <a:off x="4610565" y="5240267"/>
            <a:ext cx="501082" cy="501082"/>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31211"/>
            </a:solidFill>
          </p:spPr>
        </p:sp>
        <p:sp>
          <p:nvSpPr>
            <p:cNvPr id="11" name="TextBox 11"/>
            <p:cNvSpPr txBox="1"/>
            <p:nvPr/>
          </p:nvSpPr>
          <p:spPr>
            <a:xfrm>
              <a:off x="76200" y="57150"/>
              <a:ext cx="660400" cy="679450"/>
            </a:xfrm>
            <a:prstGeom prst="rect">
              <a:avLst/>
            </a:prstGeom>
          </p:spPr>
          <p:txBody>
            <a:bodyPr lIns="50800" tIns="50800" rIns="50800" bIns="50800" rtlCol="0" anchor="ctr"/>
            <a:lstStyle/>
            <a:p>
              <a:pPr algn="ctr">
                <a:lnSpc>
                  <a:spcPts val="2859"/>
                </a:lnSpc>
              </a:pPr>
              <a:endParaRPr/>
            </a:p>
          </p:txBody>
        </p:sp>
      </p:grpSp>
      <p:sp>
        <p:nvSpPr>
          <p:cNvPr id="12" name="Freeform 12"/>
          <p:cNvSpPr/>
          <p:nvPr/>
        </p:nvSpPr>
        <p:spPr>
          <a:xfrm>
            <a:off x="7510288" y="1940539"/>
            <a:ext cx="2027545" cy="3080525"/>
          </a:xfrm>
          <a:custGeom>
            <a:avLst/>
            <a:gdLst/>
            <a:ahLst/>
            <a:cxnLst/>
            <a:rect l="l" t="t" r="r" b="b"/>
            <a:pathLst>
              <a:path w="2027545" h="3080525">
                <a:moveTo>
                  <a:pt x="0" y="0"/>
                </a:moveTo>
                <a:lnTo>
                  <a:pt x="2027545" y="0"/>
                </a:lnTo>
                <a:lnTo>
                  <a:pt x="2027545" y="3080525"/>
                </a:lnTo>
                <a:lnTo>
                  <a:pt x="0" y="308052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13" name="Group 13"/>
          <p:cNvGrpSpPr/>
          <p:nvPr/>
        </p:nvGrpSpPr>
        <p:grpSpPr>
          <a:xfrm>
            <a:off x="8273520" y="5240267"/>
            <a:ext cx="501082" cy="501082"/>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31211"/>
            </a:solidFill>
          </p:spPr>
        </p:sp>
        <p:sp>
          <p:nvSpPr>
            <p:cNvPr id="15" name="TextBox 15"/>
            <p:cNvSpPr txBox="1"/>
            <p:nvPr/>
          </p:nvSpPr>
          <p:spPr>
            <a:xfrm>
              <a:off x="76200" y="57150"/>
              <a:ext cx="660400" cy="679450"/>
            </a:xfrm>
            <a:prstGeom prst="rect">
              <a:avLst/>
            </a:prstGeom>
          </p:spPr>
          <p:txBody>
            <a:bodyPr lIns="50800" tIns="50800" rIns="50800" bIns="50800" rtlCol="0" anchor="ctr"/>
            <a:lstStyle/>
            <a:p>
              <a:pPr algn="ctr">
                <a:lnSpc>
                  <a:spcPts val="2859"/>
                </a:lnSpc>
              </a:pPr>
              <a:endParaRPr/>
            </a:p>
          </p:txBody>
        </p:sp>
      </p:grpSp>
      <p:sp>
        <p:nvSpPr>
          <p:cNvPr id="16" name="Freeform 16"/>
          <p:cNvSpPr/>
          <p:nvPr/>
        </p:nvSpPr>
        <p:spPr>
          <a:xfrm>
            <a:off x="11615917" y="1940539"/>
            <a:ext cx="2027545" cy="3080525"/>
          </a:xfrm>
          <a:custGeom>
            <a:avLst/>
            <a:gdLst/>
            <a:ahLst/>
            <a:cxnLst/>
            <a:rect l="l" t="t" r="r" b="b"/>
            <a:pathLst>
              <a:path w="2027545" h="3080525">
                <a:moveTo>
                  <a:pt x="0" y="0"/>
                </a:moveTo>
                <a:lnTo>
                  <a:pt x="2027545" y="0"/>
                </a:lnTo>
                <a:lnTo>
                  <a:pt x="2027545" y="3080525"/>
                </a:lnTo>
                <a:lnTo>
                  <a:pt x="0" y="308052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17" name="Group 17"/>
          <p:cNvGrpSpPr/>
          <p:nvPr/>
        </p:nvGrpSpPr>
        <p:grpSpPr>
          <a:xfrm>
            <a:off x="12379148" y="5220559"/>
            <a:ext cx="501082" cy="501082"/>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31211"/>
            </a:solidFill>
          </p:spPr>
        </p:sp>
        <p:sp>
          <p:nvSpPr>
            <p:cNvPr id="19" name="TextBox 19"/>
            <p:cNvSpPr txBox="1"/>
            <p:nvPr/>
          </p:nvSpPr>
          <p:spPr>
            <a:xfrm>
              <a:off x="76200" y="57150"/>
              <a:ext cx="660400" cy="679450"/>
            </a:xfrm>
            <a:prstGeom prst="rect">
              <a:avLst/>
            </a:prstGeom>
          </p:spPr>
          <p:txBody>
            <a:bodyPr lIns="50800" tIns="50800" rIns="50800" bIns="50800" rtlCol="0" anchor="ctr"/>
            <a:lstStyle/>
            <a:p>
              <a:pPr algn="ctr">
                <a:lnSpc>
                  <a:spcPts val="2859"/>
                </a:lnSpc>
              </a:pPr>
              <a:endParaRPr/>
            </a:p>
          </p:txBody>
        </p:sp>
      </p:grpSp>
      <p:sp>
        <p:nvSpPr>
          <p:cNvPr id="20" name="Freeform 20"/>
          <p:cNvSpPr/>
          <p:nvPr/>
        </p:nvSpPr>
        <p:spPr>
          <a:xfrm>
            <a:off x="15471005" y="1901291"/>
            <a:ext cx="2027545" cy="3080525"/>
          </a:xfrm>
          <a:custGeom>
            <a:avLst/>
            <a:gdLst/>
            <a:ahLst/>
            <a:cxnLst/>
            <a:rect l="l" t="t" r="r" b="b"/>
            <a:pathLst>
              <a:path w="2027545" h="3080525">
                <a:moveTo>
                  <a:pt x="0" y="0"/>
                </a:moveTo>
                <a:lnTo>
                  <a:pt x="2027545" y="0"/>
                </a:lnTo>
                <a:lnTo>
                  <a:pt x="2027545" y="3080525"/>
                </a:lnTo>
                <a:lnTo>
                  <a:pt x="0" y="308052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21" name="Group 21"/>
          <p:cNvGrpSpPr/>
          <p:nvPr/>
        </p:nvGrpSpPr>
        <p:grpSpPr>
          <a:xfrm>
            <a:off x="16234236" y="5220559"/>
            <a:ext cx="501082" cy="501082"/>
            <a:chOff x="0" y="0"/>
            <a:chExt cx="812800" cy="812800"/>
          </a:xfrm>
        </p:grpSpPr>
        <p:sp>
          <p:nvSpPr>
            <p:cNvPr id="22" name="Freeform 2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31211"/>
            </a:solidFill>
          </p:spPr>
        </p:sp>
        <p:sp>
          <p:nvSpPr>
            <p:cNvPr id="23" name="TextBox 23"/>
            <p:cNvSpPr txBox="1"/>
            <p:nvPr/>
          </p:nvSpPr>
          <p:spPr>
            <a:xfrm>
              <a:off x="76200" y="57150"/>
              <a:ext cx="660400" cy="679450"/>
            </a:xfrm>
            <a:prstGeom prst="rect">
              <a:avLst/>
            </a:prstGeom>
          </p:spPr>
          <p:txBody>
            <a:bodyPr lIns="50800" tIns="50800" rIns="50800" bIns="50800" rtlCol="0" anchor="ctr"/>
            <a:lstStyle/>
            <a:p>
              <a:pPr algn="ctr">
                <a:lnSpc>
                  <a:spcPts val="2859"/>
                </a:lnSpc>
              </a:pPr>
              <a:endParaRPr/>
            </a:p>
          </p:txBody>
        </p:sp>
      </p:grpSp>
      <p:sp>
        <p:nvSpPr>
          <p:cNvPr id="24" name="TextBox 24"/>
          <p:cNvSpPr txBox="1"/>
          <p:nvPr/>
        </p:nvSpPr>
        <p:spPr>
          <a:xfrm>
            <a:off x="305346" y="2367465"/>
            <a:ext cx="2027545" cy="1437513"/>
          </a:xfrm>
          <a:prstGeom prst="rect">
            <a:avLst/>
          </a:prstGeom>
        </p:spPr>
        <p:txBody>
          <a:bodyPr lIns="0" tIns="0" rIns="0" bIns="0" rtlCol="0" anchor="t">
            <a:spAutoFit/>
          </a:bodyPr>
          <a:lstStyle/>
          <a:p>
            <a:pPr algn="ctr">
              <a:lnSpc>
                <a:spcPts val="5795"/>
              </a:lnSpc>
            </a:pPr>
            <a:r>
              <a:rPr lang="en-US" sz="4200" spc="411">
                <a:solidFill>
                  <a:srgbClr val="FFFBFB"/>
                </a:solidFill>
                <a:latin typeface="DM Sans Bold"/>
              </a:rPr>
              <a:t>2025</a:t>
            </a:r>
          </a:p>
          <a:p>
            <a:pPr algn="ctr">
              <a:lnSpc>
                <a:spcPts val="5795"/>
              </a:lnSpc>
            </a:pPr>
            <a:r>
              <a:rPr lang="en-US" sz="4200" spc="411">
                <a:solidFill>
                  <a:srgbClr val="FFFBFB"/>
                </a:solidFill>
                <a:latin typeface="DM Sans Bold"/>
              </a:rPr>
              <a:t>Q2</a:t>
            </a:r>
          </a:p>
        </p:txBody>
      </p:sp>
      <p:sp>
        <p:nvSpPr>
          <p:cNvPr id="25" name="TextBox 25"/>
          <p:cNvSpPr txBox="1"/>
          <p:nvPr/>
        </p:nvSpPr>
        <p:spPr>
          <a:xfrm>
            <a:off x="3847333" y="2397189"/>
            <a:ext cx="2027545" cy="1482852"/>
          </a:xfrm>
          <a:prstGeom prst="rect">
            <a:avLst/>
          </a:prstGeom>
        </p:spPr>
        <p:txBody>
          <a:bodyPr lIns="0" tIns="0" rIns="0" bIns="0" rtlCol="0" anchor="t">
            <a:spAutoFit/>
          </a:bodyPr>
          <a:lstStyle/>
          <a:p>
            <a:pPr algn="ctr">
              <a:lnSpc>
                <a:spcPts val="5933"/>
              </a:lnSpc>
            </a:pPr>
            <a:r>
              <a:rPr lang="en-US" sz="4299" spc="421">
                <a:solidFill>
                  <a:srgbClr val="FFFBFB"/>
                </a:solidFill>
                <a:latin typeface="DM Sans Bold"/>
              </a:rPr>
              <a:t>2025</a:t>
            </a:r>
          </a:p>
          <a:p>
            <a:pPr algn="ctr">
              <a:lnSpc>
                <a:spcPts val="5933"/>
              </a:lnSpc>
            </a:pPr>
            <a:r>
              <a:rPr lang="en-US" sz="4299" spc="421">
                <a:solidFill>
                  <a:srgbClr val="FFFBFB"/>
                </a:solidFill>
                <a:latin typeface="DM Sans Bold"/>
              </a:rPr>
              <a:t>Q3</a:t>
            </a:r>
          </a:p>
        </p:txBody>
      </p:sp>
      <p:sp>
        <p:nvSpPr>
          <p:cNvPr id="26" name="TextBox 26"/>
          <p:cNvSpPr txBox="1"/>
          <p:nvPr/>
        </p:nvSpPr>
        <p:spPr>
          <a:xfrm>
            <a:off x="7510288" y="2397189"/>
            <a:ext cx="2027545" cy="1482852"/>
          </a:xfrm>
          <a:prstGeom prst="rect">
            <a:avLst/>
          </a:prstGeom>
        </p:spPr>
        <p:txBody>
          <a:bodyPr lIns="0" tIns="0" rIns="0" bIns="0" rtlCol="0" anchor="t">
            <a:spAutoFit/>
          </a:bodyPr>
          <a:lstStyle/>
          <a:p>
            <a:pPr algn="ctr">
              <a:lnSpc>
                <a:spcPts val="5933"/>
              </a:lnSpc>
            </a:pPr>
            <a:r>
              <a:rPr lang="en-US" sz="4299" spc="421">
                <a:solidFill>
                  <a:srgbClr val="FFFBFB"/>
                </a:solidFill>
                <a:latin typeface="DM Sans Bold"/>
              </a:rPr>
              <a:t>2025</a:t>
            </a:r>
          </a:p>
          <a:p>
            <a:pPr algn="ctr">
              <a:lnSpc>
                <a:spcPts val="5933"/>
              </a:lnSpc>
            </a:pPr>
            <a:r>
              <a:rPr lang="en-US" sz="4299" spc="421">
                <a:solidFill>
                  <a:srgbClr val="FFFBFB"/>
                </a:solidFill>
                <a:latin typeface="DM Sans Bold"/>
              </a:rPr>
              <a:t>Q4</a:t>
            </a:r>
          </a:p>
        </p:txBody>
      </p:sp>
      <p:sp>
        <p:nvSpPr>
          <p:cNvPr id="27" name="TextBox 27"/>
          <p:cNvSpPr txBox="1"/>
          <p:nvPr/>
        </p:nvSpPr>
        <p:spPr>
          <a:xfrm>
            <a:off x="11615917" y="2397189"/>
            <a:ext cx="2027545" cy="1482852"/>
          </a:xfrm>
          <a:prstGeom prst="rect">
            <a:avLst/>
          </a:prstGeom>
        </p:spPr>
        <p:txBody>
          <a:bodyPr lIns="0" tIns="0" rIns="0" bIns="0" rtlCol="0" anchor="t">
            <a:spAutoFit/>
          </a:bodyPr>
          <a:lstStyle/>
          <a:p>
            <a:pPr algn="ctr">
              <a:lnSpc>
                <a:spcPts val="5933"/>
              </a:lnSpc>
            </a:pPr>
            <a:r>
              <a:rPr lang="en-US" sz="4299" spc="421">
                <a:solidFill>
                  <a:srgbClr val="FFFBFB"/>
                </a:solidFill>
                <a:latin typeface="DM Sans Bold"/>
              </a:rPr>
              <a:t>2026</a:t>
            </a:r>
          </a:p>
          <a:p>
            <a:pPr algn="ctr">
              <a:lnSpc>
                <a:spcPts val="5933"/>
              </a:lnSpc>
            </a:pPr>
            <a:r>
              <a:rPr lang="en-US" sz="4299" spc="421">
                <a:solidFill>
                  <a:srgbClr val="FFFBFB"/>
                </a:solidFill>
                <a:latin typeface="DM Sans Bold"/>
              </a:rPr>
              <a:t>Q1</a:t>
            </a:r>
          </a:p>
        </p:txBody>
      </p:sp>
      <p:sp>
        <p:nvSpPr>
          <p:cNvPr id="28" name="TextBox 28"/>
          <p:cNvSpPr txBox="1"/>
          <p:nvPr/>
        </p:nvSpPr>
        <p:spPr>
          <a:xfrm>
            <a:off x="15530578" y="2357940"/>
            <a:ext cx="2027545" cy="1482852"/>
          </a:xfrm>
          <a:prstGeom prst="rect">
            <a:avLst/>
          </a:prstGeom>
        </p:spPr>
        <p:txBody>
          <a:bodyPr lIns="0" tIns="0" rIns="0" bIns="0" rtlCol="0" anchor="t">
            <a:spAutoFit/>
          </a:bodyPr>
          <a:lstStyle/>
          <a:p>
            <a:pPr algn="ctr">
              <a:lnSpc>
                <a:spcPts val="5933"/>
              </a:lnSpc>
            </a:pPr>
            <a:r>
              <a:rPr lang="en-US" sz="4299" spc="421">
                <a:solidFill>
                  <a:srgbClr val="FFFBFB"/>
                </a:solidFill>
                <a:latin typeface="DM Sans Bold"/>
              </a:rPr>
              <a:t>2026</a:t>
            </a:r>
          </a:p>
          <a:p>
            <a:pPr algn="ctr">
              <a:lnSpc>
                <a:spcPts val="5933"/>
              </a:lnSpc>
            </a:pPr>
            <a:r>
              <a:rPr lang="en-US" sz="4299" spc="421">
                <a:solidFill>
                  <a:srgbClr val="FFFBFB"/>
                </a:solidFill>
                <a:latin typeface="DM Sans Bold"/>
              </a:rPr>
              <a:t>Q2</a:t>
            </a:r>
          </a:p>
        </p:txBody>
      </p:sp>
      <p:sp>
        <p:nvSpPr>
          <p:cNvPr id="29" name="TextBox 29"/>
          <p:cNvSpPr txBox="1"/>
          <p:nvPr/>
        </p:nvSpPr>
        <p:spPr>
          <a:xfrm>
            <a:off x="272483" y="5998728"/>
            <a:ext cx="2610145" cy="1851660"/>
          </a:xfrm>
          <a:prstGeom prst="rect">
            <a:avLst/>
          </a:prstGeom>
        </p:spPr>
        <p:txBody>
          <a:bodyPr lIns="0" tIns="0" rIns="0" bIns="0" rtlCol="0" anchor="t">
            <a:spAutoFit/>
          </a:bodyPr>
          <a:lstStyle/>
          <a:p>
            <a:pPr marL="453388" lvl="1" indent="-226694">
              <a:lnSpc>
                <a:spcPts val="2939"/>
              </a:lnSpc>
              <a:buFont typeface="Arial"/>
              <a:buChar char="•"/>
            </a:pPr>
            <a:r>
              <a:rPr lang="en-US" sz="2099">
                <a:solidFill>
                  <a:srgbClr val="000000"/>
                </a:solidFill>
                <a:latin typeface="DM Sans Bold"/>
              </a:rPr>
              <a:t>Mobile Application (iOS,Android) </a:t>
            </a:r>
          </a:p>
          <a:p>
            <a:pPr marL="453388" lvl="1" indent="-226694">
              <a:lnSpc>
                <a:spcPts val="2939"/>
              </a:lnSpc>
              <a:buFont typeface="Arial"/>
              <a:buChar char="•"/>
            </a:pPr>
            <a:r>
              <a:rPr lang="en-US" sz="2099">
                <a:solidFill>
                  <a:srgbClr val="000000"/>
                </a:solidFill>
                <a:latin typeface="DM Sans Bold"/>
              </a:rPr>
              <a:t>Live-Chat support</a:t>
            </a:r>
          </a:p>
        </p:txBody>
      </p:sp>
      <p:sp>
        <p:nvSpPr>
          <p:cNvPr id="30" name="TextBox 30"/>
          <p:cNvSpPr txBox="1"/>
          <p:nvPr/>
        </p:nvSpPr>
        <p:spPr>
          <a:xfrm>
            <a:off x="3358275" y="5998728"/>
            <a:ext cx="3283537" cy="3873500"/>
          </a:xfrm>
          <a:prstGeom prst="rect">
            <a:avLst/>
          </a:prstGeom>
        </p:spPr>
        <p:txBody>
          <a:bodyPr lIns="0" tIns="0" rIns="0" bIns="0" rtlCol="0" anchor="t">
            <a:spAutoFit/>
          </a:bodyPr>
          <a:lstStyle/>
          <a:p>
            <a:pPr marL="431801" lvl="1" indent="-215900">
              <a:lnSpc>
                <a:spcPts val="2800"/>
              </a:lnSpc>
              <a:buFont typeface="Arial"/>
              <a:buChar char="•"/>
            </a:pPr>
            <a:r>
              <a:rPr lang="en-US" sz="2000">
                <a:solidFill>
                  <a:srgbClr val="000000"/>
                </a:solidFill>
                <a:latin typeface="DM Sans Bold"/>
              </a:rPr>
              <a:t>Detailed Video Analysis dashboard:</a:t>
            </a:r>
            <a:r>
              <a:rPr lang="en-US" sz="2000">
                <a:solidFill>
                  <a:srgbClr val="000000"/>
                </a:solidFill>
                <a:latin typeface="DM Sans"/>
              </a:rPr>
              <a:t> Employ motion analysis and materials recognition Giving a detailed dashboard of what parts of the video were altered </a:t>
            </a:r>
          </a:p>
          <a:p>
            <a:pPr marL="431801" lvl="1" indent="-215900">
              <a:lnSpc>
                <a:spcPts val="2800"/>
              </a:lnSpc>
              <a:buFont typeface="Arial"/>
              <a:buChar char="•"/>
            </a:pPr>
            <a:r>
              <a:rPr lang="en-US" sz="2000">
                <a:solidFill>
                  <a:srgbClr val="000000"/>
                </a:solidFill>
                <a:latin typeface="DM Sans Bold"/>
              </a:rPr>
              <a:t>Enterprise Version:</a:t>
            </a:r>
            <a:r>
              <a:rPr lang="en-US" sz="2000">
                <a:solidFill>
                  <a:srgbClr val="000000"/>
                </a:solidFill>
                <a:latin typeface="DM Sans"/>
              </a:rPr>
              <a:t> Launching an enterprise version for B2B</a:t>
            </a:r>
          </a:p>
        </p:txBody>
      </p:sp>
      <p:sp>
        <p:nvSpPr>
          <p:cNvPr id="31" name="TextBox 31"/>
          <p:cNvSpPr txBox="1"/>
          <p:nvPr/>
        </p:nvSpPr>
        <p:spPr>
          <a:xfrm>
            <a:off x="7152139" y="5998728"/>
            <a:ext cx="3434739" cy="3337560"/>
          </a:xfrm>
          <a:prstGeom prst="rect">
            <a:avLst/>
          </a:prstGeom>
        </p:spPr>
        <p:txBody>
          <a:bodyPr lIns="0" tIns="0" rIns="0" bIns="0" rtlCol="0" anchor="t">
            <a:spAutoFit/>
          </a:bodyPr>
          <a:lstStyle/>
          <a:p>
            <a:pPr marL="453390" lvl="1" indent="-226695">
              <a:lnSpc>
                <a:spcPts val="2940"/>
              </a:lnSpc>
              <a:buFont typeface="Arial"/>
              <a:buChar char="•"/>
            </a:pPr>
            <a:r>
              <a:rPr lang="en-US" sz="2100">
                <a:solidFill>
                  <a:srgbClr val="000000"/>
                </a:solidFill>
                <a:latin typeface="DM Sans Bold"/>
              </a:rPr>
              <a:t>Partner with B2B companies (</a:t>
            </a:r>
            <a:r>
              <a:rPr lang="en-US" sz="2100">
                <a:solidFill>
                  <a:srgbClr val="000000"/>
                </a:solidFill>
                <a:latin typeface="DM Sans"/>
              </a:rPr>
              <a:t>starting with luxury design companies Gucci,Prada)</a:t>
            </a:r>
          </a:p>
          <a:p>
            <a:pPr marL="453390" lvl="1" indent="-226695">
              <a:lnSpc>
                <a:spcPts val="2940"/>
              </a:lnSpc>
              <a:buFont typeface="Arial"/>
              <a:buChar char="•"/>
            </a:pPr>
            <a:r>
              <a:rPr lang="en-US" sz="2100">
                <a:solidFill>
                  <a:srgbClr val="000000"/>
                </a:solidFill>
                <a:latin typeface="DM Sans Bold"/>
              </a:rPr>
              <a:t> Authenticate based on product serial numbers, barcodes, receipts</a:t>
            </a:r>
          </a:p>
        </p:txBody>
      </p:sp>
      <p:sp>
        <p:nvSpPr>
          <p:cNvPr id="32" name="TextBox 32"/>
          <p:cNvSpPr txBox="1"/>
          <p:nvPr/>
        </p:nvSpPr>
        <p:spPr>
          <a:xfrm>
            <a:off x="10846148" y="6008253"/>
            <a:ext cx="4068164" cy="3990340"/>
          </a:xfrm>
          <a:prstGeom prst="rect">
            <a:avLst/>
          </a:prstGeom>
        </p:spPr>
        <p:txBody>
          <a:bodyPr lIns="0" tIns="0" rIns="0" bIns="0" rtlCol="0" anchor="t">
            <a:spAutoFit/>
          </a:bodyPr>
          <a:lstStyle/>
          <a:p>
            <a:pPr marL="410211" lvl="1" indent="-205106">
              <a:lnSpc>
                <a:spcPts val="2660"/>
              </a:lnSpc>
              <a:buFont typeface="Arial"/>
              <a:buChar char="•"/>
            </a:pPr>
            <a:r>
              <a:rPr lang="en-US" sz="1900">
                <a:solidFill>
                  <a:srgbClr val="000000"/>
                </a:solidFill>
                <a:latin typeface="DM Sans Bold"/>
              </a:rPr>
              <a:t> Regulatory &amp; Copyright Partnerships - </a:t>
            </a:r>
            <a:r>
              <a:rPr lang="en-US" sz="1900">
                <a:solidFill>
                  <a:srgbClr val="000000"/>
                </a:solidFill>
                <a:latin typeface="DM Sans"/>
              </a:rPr>
              <a:t>Ensure the app complies with international data protection laws (such as GDPR) and industry-specific regulations. Collaborate with legal experts to provide users with insights into global document authentication laws and regulations.</a:t>
            </a:r>
          </a:p>
          <a:p>
            <a:pPr marL="410211" lvl="1" indent="-205106">
              <a:lnSpc>
                <a:spcPts val="2660"/>
              </a:lnSpc>
              <a:buFont typeface="Arial"/>
              <a:buChar char="•"/>
            </a:pPr>
            <a:r>
              <a:rPr lang="en-US" sz="1900">
                <a:solidFill>
                  <a:srgbClr val="000000"/>
                </a:solidFill>
                <a:latin typeface="DM Sans Bold"/>
              </a:rPr>
              <a:t>Alert registration system for counterfeit goods</a:t>
            </a:r>
          </a:p>
        </p:txBody>
      </p:sp>
      <p:sp>
        <p:nvSpPr>
          <p:cNvPr id="33" name="TextBox 33"/>
          <p:cNvSpPr txBox="1"/>
          <p:nvPr/>
        </p:nvSpPr>
        <p:spPr>
          <a:xfrm>
            <a:off x="15471005" y="6121691"/>
            <a:ext cx="2269039" cy="2223135"/>
          </a:xfrm>
          <a:prstGeom prst="rect">
            <a:avLst/>
          </a:prstGeom>
        </p:spPr>
        <p:txBody>
          <a:bodyPr lIns="0" tIns="0" rIns="0" bIns="0" rtlCol="0" anchor="t">
            <a:spAutoFit/>
          </a:bodyPr>
          <a:lstStyle/>
          <a:p>
            <a:pPr marL="453390" lvl="1" indent="-226695">
              <a:lnSpc>
                <a:spcPts val="2940"/>
              </a:lnSpc>
              <a:buFont typeface="Arial"/>
              <a:buChar char="•"/>
            </a:pPr>
            <a:r>
              <a:rPr lang="en-US" sz="2100">
                <a:solidFill>
                  <a:srgbClr val="000000"/>
                </a:solidFill>
                <a:latin typeface="DM Sans Bold"/>
              </a:rPr>
              <a:t>Add more security features</a:t>
            </a:r>
          </a:p>
          <a:p>
            <a:pPr marL="453390" lvl="1" indent="-226695">
              <a:lnSpc>
                <a:spcPts val="2940"/>
              </a:lnSpc>
              <a:buFont typeface="Arial"/>
              <a:buChar char="•"/>
            </a:pPr>
            <a:r>
              <a:rPr lang="en-US" sz="2100">
                <a:solidFill>
                  <a:srgbClr val="000000"/>
                </a:solidFill>
                <a:latin typeface="DM Sans Bold"/>
              </a:rPr>
              <a:t> Music (AI generated or fake)</a:t>
            </a:r>
          </a:p>
        </p:txBody>
      </p:sp>
      <p:sp>
        <p:nvSpPr>
          <p:cNvPr id="34" name="TextBox 34"/>
          <p:cNvSpPr txBox="1"/>
          <p:nvPr/>
        </p:nvSpPr>
        <p:spPr>
          <a:xfrm>
            <a:off x="3917949" y="184776"/>
            <a:ext cx="9212223" cy="1094728"/>
          </a:xfrm>
          <a:prstGeom prst="rect">
            <a:avLst/>
          </a:prstGeom>
        </p:spPr>
        <p:txBody>
          <a:bodyPr lIns="0" tIns="0" rIns="0" bIns="0" rtlCol="0" anchor="t">
            <a:spAutoFit/>
          </a:bodyPr>
          <a:lstStyle/>
          <a:p>
            <a:pPr algn="ctr">
              <a:lnSpc>
                <a:spcPts val="8960"/>
              </a:lnSpc>
            </a:pPr>
            <a:r>
              <a:rPr lang="en-US" sz="6400">
                <a:solidFill>
                  <a:srgbClr val="000000"/>
                </a:solidFill>
                <a:latin typeface="DM Sans Bold"/>
              </a:rPr>
              <a:t>RoadMap-Post-Launch</a:t>
            </a:r>
          </a:p>
        </p:txBody>
      </p:sp>
      <p:sp>
        <p:nvSpPr>
          <p:cNvPr id="35" name="Freeform 35"/>
          <p:cNvSpPr/>
          <p:nvPr/>
        </p:nvSpPr>
        <p:spPr>
          <a:xfrm>
            <a:off x="-6689743" y="-7680859"/>
            <a:ext cx="9022634" cy="9258300"/>
          </a:xfrm>
          <a:custGeom>
            <a:avLst/>
            <a:gdLst/>
            <a:ahLst/>
            <a:cxnLst/>
            <a:rect l="l" t="t" r="r" b="b"/>
            <a:pathLst>
              <a:path w="9022634" h="9258300">
                <a:moveTo>
                  <a:pt x="0" y="0"/>
                </a:moveTo>
                <a:lnTo>
                  <a:pt x="9022634" y="0"/>
                </a:lnTo>
                <a:lnTo>
                  <a:pt x="9022634" y="9258300"/>
                </a:lnTo>
                <a:lnTo>
                  <a:pt x="0" y="92583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36" name="Freeform 36"/>
          <p:cNvSpPr/>
          <p:nvPr/>
        </p:nvSpPr>
        <p:spPr>
          <a:xfrm rot="7659121">
            <a:off x="12201539" y="-6891429"/>
            <a:ext cx="7629294" cy="7828566"/>
          </a:xfrm>
          <a:custGeom>
            <a:avLst/>
            <a:gdLst/>
            <a:ahLst/>
            <a:cxnLst/>
            <a:rect l="l" t="t" r="r" b="b"/>
            <a:pathLst>
              <a:path w="7629294" h="7828566">
                <a:moveTo>
                  <a:pt x="0" y="0"/>
                </a:moveTo>
                <a:lnTo>
                  <a:pt x="7629293" y="0"/>
                </a:lnTo>
                <a:lnTo>
                  <a:pt x="7629293" y="7828566"/>
                </a:lnTo>
                <a:lnTo>
                  <a:pt x="0" y="782856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3275</Words>
  <Application>Microsoft Office PowerPoint</Application>
  <PresentationFormat>Custom</PresentationFormat>
  <Paragraphs>311</Paragraphs>
  <Slides>28</Slides>
  <Notes>0</Notes>
  <HiddenSlides>0</HiddenSlides>
  <MMClips>1</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28</vt:i4>
      </vt:variant>
    </vt:vector>
  </HeadingPairs>
  <TitlesOfParts>
    <vt:vector size="38" baseType="lpstr">
      <vt:lpstr>Oswald Bold</vt:lpstr>
      <vt:lpstr>DM Sans Italics</vt:lpstr>
      <vt:lpstr>Canva Sans Bold</vt:lpstr>
      <vt:lpstr>Calibri</vt:lpstr>
      <vt:lpstr>Arial</vt:lpstr>
      <vt:lpstr>DM Sans Bold</vt:lpstr>
      <vt:lpstr>DM Sans</vt:lpstr>
      <vt:lpstr>Montserrat Classic Bold</vt:lpstr>
      <vt:lpstr>Canva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SPOT-Team 5 Prodigineers.</dc:title>
  <cp:lastModifiedBy>Rohith Rdmx</cp:lastModifiedBy>
  <cp:revision>2</cp:revision>
  <dcterms:created xsi:type="dcterms:W3CDTF">2006-08-16T00:00:00Z</dcterms:created>
  <dcterms:modified xsi:type="dcterms:W3CDTF">2023-12-13T17:54:23Z</dcterms:modified>
  <dc:identifier>DAFzJa4SrpQ</dc:identifier>
</cp:coreProperties>
</file>